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6" r:id="rId2"/>
  </p:sldMasterIdLst>
  <p:notesMasterIdLst>
    <p:notesMasterId r:id="rId15"/>
  </p:notesMasterIdLst>
  <p:handoutMasterIdLst>
    <p:handoutMasterId r:id="rId16"/>
  </p:handoutMasterIdLst>
  <p:sldIdLst>
    <p:sldId id="259" r:id="rId3"/>
    <p:sldId id="275" r:id="rId4"/>
    <p:sldId id="267" r:id="rId5"/>
    <p:sldId id="276" r:id="rId6"/>
    <p:sldId id="273" r:id="rId7"/>
    <p:sldId id="272" r:id="rId8"/>
    <p:sldId id="277" r:id="rId9"/>
    <p:sldId id="269" r:id="rId10"/>
    <p:sldId id="268" r:id="rId11"/>
    <p:sldId id="278" r:id="rId12"/>
    <p:sldId id="279" r:id="rId13"/>
    <p:sldId id="274" r:id="rId14"/>
  </p:sldIdLst>
  <p:sldSz cx="9144000" cy="6858000" type="screen4x3"/>
  <p:notesSz cx="6797675" cy="9926638"/>
  <p:custDataLst>
    <p:tags r:id="rId1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8">
          <p15:clr>
            <a:srgbClr val="A4A3A4"/>
          </p15:clr>
        </p15:guide>
        <p15:guide id="2" orient="horz" pos="115">
          <p15:clr>
            <a:srgbClr val="A4A3A4"/>
          </p15:clr>
        </p15:guide>
        <p15:guide id="3" orient="horz" pos="3859">
          <p15:clr>
            <a:srgbClr val="A4A3A4"/>
          </p15:clr>
        </p15:guide>
        <p15:guide id="4" orient="horz" pos="4085">
          <p15:clr>
            <a:srgbClr val="A4A3A4"/>
          </p15:clr>
        </p15:guide>
        <p15:guide id="5" orient="horz" pos="3941">
          <p15:clr>
            <a:srgbClr val="A4A3A4"/>
          </p15:clr>
        </p15:guide>
        <p15:guide id="6" orient="horz" pos="294">
          <p15:clr>
            <a:srgbClr val="A4A3A4"/>
          </p15:clr>
        </p15:guide>
        <p15:guide id="7" orient="horz" pos="621">
          <p15:clr>
            <a:srgbClr val="A4A3A4"/>
          </p15:clr>
        </p15:guide>
        <p15:guide id="8" orient="horz" pos="869">
          <p15:clr>
            <a:srgbClr val="A4A3A4"/>
          </p15:clr>
        </p15:guide>
        <p15:guide id="9" orient="horz" pos="1118">
          <p15:clr>
            <a:srgbClr val="A4A3A4"/>
          </p15:clr>
        </p15:guide>
        <p15:guide id="10" orient="horz" pos="3713">
          <p15:clr>
            <a:srgbClr val="A4A3A4"/>
          </p15:clr>
        </p15:guide>
        <p15:guide id="11" pos="116">
          <p15:clr>
            <a:srgbClr val="A4A3A4"/>
          </p15:clr>
        </p15:guide>
        <p15:guide id="12" pos="5644">
          <p15:clr>
            <a:srgbClr val="A4A3A4"/>
          </p15:clr>
        </p15:guide>
        <p15:guide id="13" pos="293">
          <p15:clr>
            <a:srgbClr val="A4A3A4"/>
          </p15:clr>
        </p15:guide>
        <p15:guide id="14" pos="5468">
          <p15:clr>
            <a:srgbClr val="A4A3A4"/>
          </p15:clr>
        </p15:guide>
        <p15:guide id="15" pos="2951">
          <p15:clr>
            <a:srgbClr val="A4A3A4"/>
          </p15:clr>
        </p15:guide>
        <p15:guide id="16" pos="2881">
          <p15:clr>
            <a:srgbClr val="A4A3A4"/>
          </p15:clr>
        </p15:guide>
        <p15:guide id="17" pos="28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41" autoAdjust="0"/>
  </p:normalViewPr>
  <p:slideViewPr>
    <p:cSldViewPr snapToGrid="0" snapToObjects="1">
      <p:cViewPr varScale="1">
        <p:scale>
          <a:sx n="122" d="100"/>
          <a:sy n="122" d="100"/>
        </p:scale>
        <p:origin x="1068" y="96"/>
      </p:cViewPr>
      <p:guideLst>
        <p:guide orient="horz" pos="4208"/>
        <p:guide orient="horz" pos="115"/>
        <p:guide orient="horz" pos="3859"/>
        <p:guide orient="horz" pos="4085"/>
        <p:guide orient="horz" pos="3941"/>
        <p:guide orient="horz" pos="294"/>
        <p:guide orient="horz" pos="621"/>
        <p:guide orient="horz" pos="869"/>
        <p:guide orient="horz" pos="1118"/>
        <p:guide orient="horz" pos="3713"/>
        <p:guide pos="116"/>
        <p:guide pos="5644"/>
        <p:guide pos="293"/>
        <p:guide pos="5468"/>
        <p:guide pos="2951"/>
        <p:guide pos="2881"/>
        <p:guide pos="28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0" d="100"/>
          <a:sy n="90" d="100"/>
        </p:scale>
        <p:origin x="3714" y="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7" descr="Verlauf_laengs_large_RGB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6797675" cy="79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82867" cy="508056"/>
          </a:xfrm>
          <a:prstGeom prst="rect">
            <a:avLst/>
          </a:prstGeom>
        </p:spPr>
        <p:txBody>
          <a:bodyPr vert="horz" lIns="180000" tIns="180000" rIns="180000" bIns="0" rtlCol="0"/>
          <a:lstStyle>
            <a:lvl1pPr algn="l">
              <a:defRPr sz="1200"/>
            </a:lvl1pPr>
          </a:lstStyle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514808" y="0"/>
            <a:ext cx="3282867" cy="508056"/>
          </a:xfrm>
          <a:prstGeom prst="rect">
            <a:avLst/>
          </a:prstGeom>
        </p:spPr>
        <p:txBody>
          <a:bodyPr vert="horz" lIns="180000" tIns="180000" rIns="180000" bIns="0" rtlCol="0"/>
          <a:lstStyle>
            <a:lvl1pPr algn="r">
              <a:defRPr sz="1200"/>
            </a:lvl1pPr>
          </a:lstStyle>
          <a:p>
            <a:fld id="{19D11D04-14B6-471D-A1D6-B426EF7888B1}" type="datetimeFigureOut">
              <a:rPr lang="en-US" smtClean="0">
                <a:latin typeface="Arial" pitchFamily="34" charset="0"/>
                <a:cs typeface="Arial" pitchFamily="34" charset="0"/>
              </a:rPr>
              <a:pPr/>
              <a:t>5/25/2020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40419"/>
            <a:ext cx="3282867" cy="586219"/>
          </a:xfrm>
          <a:prstGeom prst="rect">
            <a:avLst/>
          </a:prstGeom>
        </p:spPr>
        <p:txBody>
          <a:bodyPr vert="horz" lIns="180000" tIns="0" rIns="180000" bIns="180000" rtlCol="0" anchor="b"/>
          <a:lstStyle>
            <a:lvl1pPr algn="l">
              <a:defRPr sz="1200"/>
            </a:lvl1pPr>
          </a:lstStyle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514808" y="9340419"/>
            <a:ext cx="3282867" cy="586219"/>
          </a:xfrm>
          <a:prstGeom prst="rect">
            <a:avLst/>
          </a:prstGeom>
        </p:spPr>
        <p:txBody>
          <a:bodyPr vert="horz" lIns="180000" tIns="0" rIns="180000" bIns="180000" rtlCol="0" anchor="b"/>
          <a:lstStyle>
            <a:lvl1pPr algn="r">
              <a:defRPr sz="1200"/>
            </a:lvl1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Hand out </a:t>
            </a:r>
            <a:fld id="{1987F2A0-9623-4C79-B830-6D590DA5FFFF}" type="slidenum">
              <a:rPr lang="en-US" b="1" smtClean="0"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454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Verlauf_laengs_large_RGB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V="1">
            <a:off x="0" y="9130784"/>
            <a:ext cx="6797675" cy="79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82867" cy="586219"/>
          </a:xfrm>
          <a:prstGeom prst="rect">
            <a:avLst/>
          </a:prstGeom>
        </p:spPr>
        <p:txBody>
          <a:bodyPr vert="horz" lIns="180000" tIns="180000" rIns="180000" bIns="0" rtlCol="0"/>
          <a:lstStyle>
            <a:lvl1pPr algn="l">
              <a:defRPr sz="1200" b="1"/>
            </a:lvl1pPr>
          </a:lstStyle>
          <a:p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514808" y="0"/>
            <a:ext cx="3282867" cy="586219"/>
          </a:xfrm>
          <a:prstGeom prst="rect">
            <a:avLst/>
          </a:prstGeom>
        </p:spPr>
        <p:txBody>
          <a:bodyPr vert="horz" lIns="180000" tIns="180000" rIns="180000" bIns="0" rtlCol="0"/>
          <a:lstStyle>
            <a:lvl1pPr algn="r">
              <a:defRPr sz="1200"/>
            </a:lvl1pPr>
          </a:lstStyle>
          <a:p>
            <a:fld id="{2636F879-443D-410F-A2CF-15E984F48DC2}" type="datetimeFigureOut">
              <a:rPr lang="en-US" smtClean="0"/>
              <a:pPr/>
              <a:t>5/25/2020</a:t>
            </a:fld>
            <a:endParaRPr lang="en-US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38696"/>
            <a:ext cx="3282867" cy="586219"/>
          </a:xfrm>
          <a:prstGeom prst="rect">
            <a:avLst/>
          </a:prstGeom>
        </p:spPr>
        <p:txBody>
          <a:bodyPr vert="horz" lIns="180000" tIns="0" rIns="180000" bIns="180000" rtlCol="0" anchor="b"/>
          <a:lstStyle>
            <a:lvl1pPr algn="l">
              <a:defRPr sz="1200" b="1"/>
            </a:lvl1pPr>
          </a:lstStyle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514808" y="9338696"/>
            <a:ext cx="3282867" cy="586219"/>
          </a:xfrm>
          <a:prstGeom prst="rect">
            <a:avLst/>
          </a:prstGeom>
        </p:spPr>
        <p:txBody>
          <a:bodyPr vert="horz" lIns="180000" tIns="0" rIns="180000" bIns="180000" rtlCol="0" anchor="b"/>
          <a:lstStyle>
            <a:lvl1pPr algn="r">
              <a:defRPr sz="1200" b="1"/>
            </a:lvl1pPr>
          </a:lstStyle>
          <a:p>
            <a:r>
              <a:rPr lang="en-US" b="0" dirty="0" smtClean="0"/>
              <a:t>Notice </a:t>
            </a:r>
            <a:fld id="{AE19FBA5-BE7F-4824-B54D-C07EBA2A49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5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0" smtClean="0"/>
              <a:t>Notice </a:t>
            </a:r>
            <a:fld id="{AE19FBA5-BE7F-4824-B54D-C07EBA2A496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320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0" smtClean="0"/>
              <a:t>Notice </a:t>
            </a:r>
            <a:fld id="{AE19FBA5-BE7F-4824-B54D-C07EBA2A496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204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b="0" smtClean="0"/>
              <a:t>Notice </a:t>
            </a:r>
            <a:fld id="{AE19FBA5-BE7F-4824-B54D-C07EBA2A496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550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wmf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w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4.w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6.bin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8.bin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white font, gradient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08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Bildplatzhalter 12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  <a:ln>
            <a:noFill/>
          </a:ln>
        </p:spPr>
        <p:txBody>
          <a:bodyPr lIns="180000" tIns="180000" rIns="180000" bIns="2880000" anchor="b" anchorCtr="1"/>
          <a:lstStyle>
            <a:lvl1pPr>
              <a:defRPr baseline="0"/>
            </a:lvl1pPr>
          </a:lstStyle>
          <a:p>
            <a:r>
              <a:rPr lang="en-US" smtClean="0"/>
              <a:t>Click to insert image - Recommendations for images can be found in the Layout area.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8000" y="467999"/>
            <a:ext cx="8208000" cy="1548000"/>
          </a:xfrm>
        </p:spPr>
        <p:txBody>
          <a:bodyPr/>
          <a:lstStyle>
            <a:lvl1pPr algn="l">
              <a:lnSpc>
                <a:spcPts val="6000"/>
              </a:lnSpc>
              <a:defRPr sz="5500">
                <a:solidFill>
                  <a:srgbClr val="D4051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8000" y="2196000"/>
            <a:ext cx="8208000" cy="1080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2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Insert here the name of the event</a:t>
            </a:r>
            <a:br>
              <a:rPr lang="en-US" noProof="0" dirty="0" smtClean="0"/>
            </a:br>
            <a:r>
              <a:rPr lang="en-US" noProof="0" dirty="0" smtClean="0"/>
              <a:t>Location, date</a:t>
            </a:r>
            <a:endParaRPr lang="en-US" noProof="0" dirty="0"/>
          </a:p>
        </p:txBody>
      </p:sp>
      <p:pic>
        <p:nvPicPr>
          <p:cNvPr id="11" name="Bild 21" descr="Verlauf_laengs_large_RGB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0000" y="5580000"/>
            <a:ext cx="8784000" cy="109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platzhalter 14"/>
          <p:cNvSpPr txBox="1">
            <a:spLocks/>
          </p:cNvSpPr>
          <p:nvPr userDrawn="1"/>
        </p:nvSpPr>
        <p:spPr>
          <a:xfrm>
            <a:off x="467999" y="6142963"/>
            <a:ext cx="39960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12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 of the presenter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47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78" b="-9146"/>
          <a:stretch>
            <a:fillRect/>
          </a:stretch>
        </p:blipFill>
        <p:spPr bwMode="auto">
          <a:xfrm>
            <a:off x="6883712" y="6145213"/>
            <a:ext cx="1792288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994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black font, gradient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Bildplatzhalter 12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2880000" anchor="b" anchorCtr="1"/>
          <a:lstStyle>
            <a:lvl1pPr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8000" y="2724064"/>
            <a:ext cx="8208000" cy="1080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Insert here the name of the event</a:t>
            </a:r>
            <a:br>
              <a:rPr lang="en-US" noProof="0" dirty="0" smtClean="0"/>
            </a:br>
            <a:r>
              <a:rPr lang="en-US" noProof="0" dirty="0" smtClean="0"/>
              <a:t>Location, date</a:t>
            </a:r>
            <a:endParaRPr lang="en-US" noProof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6102000"/>
            <a:ext cx="3996000" cy="288000"/>
          </a:xfrm>
        </p:spPr>
        <p:txBody>
          <a:bodyPr anchor="b"/>
          <a:lstStyle>
            <a:lvl1pPr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Name of the presenter</a:t>
            </a:r>
            <a:endParaRPr lang="en-US" noProof="0" dirty="0"/>
          </a:p>
        </p:txBody>
      </p:sp>
      <p:pic>
        <p:nvPicPr>
          <p:cNvPr id="10" name="Bild 4" descr="Verlauf_laengs_large_RGB.png"/>
          <p:cNvPicPr>
            <a:picLocks noChangeAspect="1"/>
          </p:cNvPicPr>
          <p:nvPr userDrawn="1"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80000" y="180000"/>
            <a:ext cx="8784000" cy="1468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8000" y="985838"/>
            <a:ext cx="8208000" cy="1548000"/>
          </a:xfrm>
        </p:spPr>
        <p:txBody>
          <a:bodyPr/>
          <a:lstStyle>
            <a:lvl1pPr algn="l">
              <a:lnSpc>
                <a:spcPts val="6000"/>
              </a:lnSpc>
              <a:defRPr sz="5500">
                <a:solidFill>
                  <a:srgbClr val="D4051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pic>
        <p:nvPicPr>
          <p:cNvPr id="12" name="Picture 247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78" b="-9146"/>
          <a:stretch>
            <a:fillRect/>
          </a:stretch>
        </p:blipFill>
        <p:spPr bwMode="auto">
          <a:xfrm>
            <a:off x="6896412" y="404819"/>
            <a:ext cx="1792288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336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: black font, big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11" descr="Verlauf_laengs_large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0000" y="1630800"/>
            <a:ext cx="8784000" cy="504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8000" y="1728000"/>
            <a:ext cx="8208000" cy="1548000"/>
          </a:xfrm>
        </p:spPr>
        <p:txBody>
          <a:bodyPr/>
          <a:lstStyle>
            <a:lvl1pPr algn="l">
              <a:lnSpc>
                <a:spcPts val="6000"/>
              </a:lnSpc>
              <a:defRPr sz="5500">
                <a:solidFill>
                  <a:srgbClr val="D4051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8000" y="3456000"/>
            <a:ext cx="8208000" cy="1080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2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Insert here the name of the event</a:t>
            </a:r>
            <a:br>
              <a:rPr lang="en-US" noProof="0" dirty="0" smtClean="0"/>
            </a:br>
            <a:r>
              <a:rPr lang="en-US" noProof="0" dirty="0" smtClean="0"/>
              <a:t>Location, date</a:t>
            </a:r>
            <a:endParaRPr lang="en-US" noProof="0" dirty="0"/>
          </a:p>
        </p:txBody>
      </p:sp>
      <p:pic>
        <p:nvPicPr>
          <p:cNvPr id="9" name="Picture 247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78" b="-9146"/>
          <a:stretch>
            <a:fillRect/>
          </a:stretch>
        </p:blipFill>
        <p:spPr bwMode="auto">
          <a:xfrm>
            <a:off x="6883712" y="6145213"/>
            <a:ext cx="1792288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845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able of content: 2 columns,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Contents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8000" y="1548000"/>
            <a:ext cx="3996000" cy="4572000"/>
          </a:xfrm>
        </p:spPr>
        <p:txBody>
          <a:bodyPr/>
          <a:lstStyle>
            <a:lvl1pPr marL="270000" indent="-270000">
              <a:spcBef>
                <a:spcPts val="1400"/>
              </a:spcBef>
              <a:spcAft>
                <a:spcPts val="0"/>
              </a:spcAft>
              <a:buFont typeface="+mj-lt"/>
              <a:buNone/>
              <a:defRPr sz="1400" b="1" baseline="0"/>
            </a:lvl1pPr>
            <a:lvl2pPr marL="2700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1	Insert here the copy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80000" y="1548000"/>
            <a:ext cx="3996000" cy="4572000"/>
          </a:xfrm>
        </p:spPr>
        <p:txBody>
          <a:bodyPr/>
          <a:lstStyle>
            <a:lvl1pPr marL="270000" indent="-270000">
              <a:spcBef>
                <a:spcPts val="1400"/>
              </a:spcBef>
              <a:spcAft>
                <a:spcPts val="0"/>
              </a:spcAft>
              <a:defRPr sz="1400" b="1"/>
            </a:lvl1pPr>
            <a:lvl2pPr marL="2700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1	Insert here the copy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  <a:endParaRPr lang="en-US" noProof="0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465138" y="985838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833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: 1 column,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Contents</a:t>
            </a:r>
            <a:endParaRPr lang="en-US" noProof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8000" y="1548000"/>
            <a:ext cx="3996000" cy="2520000"/>
          </a:xfrm>
        </p:spPr>
        <p:txBody>
          <a:bodyPr/>
          <a:lstStyle>
            <a:lvl1pPr marL="270000" indent="-270000">
              <a:spcBef>
                <a:spcPts val="1400"/>
              </a:spcBef>
              <a:spcAft>
                <a:spcPts val="0"/>
              </a:spcAft>
              <a:buFont typeface="+mj-lt"/>
              <a:buNone/>
              <a:defRPr sz="1400" b="1"/>
            </a:lvl1pPr>
            <a:lvl2pPr marL="2700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1	Insert here the copy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  <a:endParaRPr lang="en-US" noProof="0" dirty="0"/>
          </a:p>
        </p:txBody>
      </p:sp>
      <p:sp>
        <p:nvSpPr>
          <p:cNvPr id="23" name="Bildplatzhalter 9"/>
          <p:cNvSpPr>
            <a:spLocks noGrp="1"/>
          </p:cNvSpPr>
          <p:nvPr>
            <p:ph type="pic" sz="quarter" idx="12" hasCustomPrompt="1"/>
          </p:nvPr>
        </p:nvSpPr>
        <p:spPr>
          <a:xfrm>
            <a:off x="3798000" y="4788000"/>
            <a:ext cx="1548000" cy="1080000"/>
          </a:xfrm>
          <a:solidFill>
            <a:schemeClr val="tx2"/>
          </a:solidFill>
        </p:spPr>
        <p:txBody>
          <a:bodyPr wrap="square" lIns="90000" tIns="90000" rIns="90000" bIns="90000"/>
          <a:lstStyle>
            <a:lvl1pPr>
              <a:defRPr sz="1000" b="1"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24" name="Textplatzhalt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798000" y="4428000"/>
            <a:ext cx="1548000" cy="360000"/>
          </a:xfrm>
        </p:spPr>
        <p:txBody>
          <a:bodyPr bIns="72000" anchor="b" anchorCtr="0"/>
          <a:lstStyle>
            <a:lvl1pPr>
              <a:defRPr sz="800" b="0"/>
            </a:lvl1pPr>
          </a:lstStyle>
          <a:p>
            <a:pPr lvl="0"/>
            <a:r>
              <a:rPr lang="en-US" noProof="0" dirty="0" smtClean="0"/>
              <a:t>Chapter</a:t>
            </a:r>
            <a:endParaRPr lang="en-US" noProof="0" dirty="0"/>
          </a:p>
        </p:txBody>
      </p:sp>
      <p:sp>
        <p:nvSpPr>
          <p:cNvPr id="25" name="Bildplatzhalter 9"/>
          <p:cNvSpPr>
            <a:spLocks noGrp="1"/>
          </p:cNvSpPr>
          <p:nvPr>
            <p:ph type="pic" sz="quarter" idx="14" hasCustomPrompt="1"/>
          </p:nvPr>
        </p:nvSpPr>
        <p:spPr>
          <a:xfrm>
            <a:off x="5463000" y="4788000"/>
            <a:ext cx="1548000" cy="1080000"/>
          </a:xfrm>
          <a:solidFill>
            <a:schemeClr val="tx2"/>
          </a:solidFill>
        </p:spPr>
        <p:txBody>
          <a:bodyPr wrap="square" lIns="90000" tIns="90000" rIns="90000" bIns="90000"/>
          <a:lstStyle>
            <a:lvl1pPr>
              <a:defRPr sz="1000" b="1"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26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5463000" y="4428000"/>
            <a:ext cx="1548000" cy="360000"/>
          </a:xfrm>
        </p:spPr>
        <p:txBody>
          <a:bodyPr bIns="72000" anchor="b" anchorCtr="0"/>
          <a:lstStyle>
            <a:lvl1pPr>
              <a:defRPr sz="800" b="0"/>
            </a:lvl1pPr>
          </a:lstStyle>
          <a:p>
            <a:pPr lvl="0"/>
            <a:r>
              <a:rPr lang="en-US" noProof="0" smtClean="0"/>
              <a:t>Chapter</a:t>
            </a:r>
            <a:endParaRPr lang="en-US" noProof="0"/>
          </a:p>
        </p:txBody>
      </p:sp>
      <p:sp>
        <p:nvSpPr>
          <p:cNvPr id="27" name="Bildplatzhalter 9"/>
          <p:cNvSpPr>
            <a:spLocks noGrp="1"/>
          </p:cNvSpPr>
          <p:nvPr>
            <p:ph type="pic" sz="quarter" idx="16" hasCustomPrompt="1"/>
          </p:nvPr>
        </p:nvSpPr>
        <p:spPr>
          <a:xfrm>
            <a:off x="7128000" y="4788000"/>
            <a:ext cx="1548000" cy="1080000"/>
          </a:xfrm>
          <a:solidFill>
            <a:schemeClr val="tx2"/>
          </a:solidFill>
        </p:spPr>
        <p:txBody>
          <a:bodyPr wrap="square" lIns="90000" tIns="90000" rIns="90000" bIns="90000"/>
          <a:lstStyle>
            <a:lvl1pPr>
              <a:defRPr sz="1000" b="1"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28" name="Textplatzhalt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28000" y="4428000"/>
            <a:ext cx="1548000" cy="360000"/>
          </a:xfrm>
        </p:spPr>
        <p:txBody>
          <a:bodyPr bIns="72000" anchor="b" anchorCtr="0"/>
          <a:lstStyle>
            <a:lvl1pPr>
              <a:defRPr sz="800" b="0"/>
            </a:lvl1pPr>
          </a:lstStyle>
          <a:p>
            <a:pPr lvl="0"/>
            <a:r>
              <a:rPr lang="en-US" noProof="0" dirty="0" smtClean="0"/>
              <a:t>Chapter</a:t>
            </a:r>
            <a:endParaRPr lang="en-US" noProof="0" dirty="0"/>
          </a:p>
        </p:txBody>
      </p:sp>
      <p:cxnSp>
        <p:nvCxnSpPr>
          <p:cNvPr id="14" name="Gerade Verbindung 13"/>
          <p:cNvCxnSpPr/>
          <p:nvPr userDrawn="1"/>
        </p:nvCxnSpPr>
        <p:spPr>
          <a:xfrm>
            <a:off x="465138" y="985838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833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: 2 columns, 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Contents</a:t>
            </a:r>
            <a:endParaRPr lang="en-US" noProof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8000" y="1548000"/>
            <a:ext cx="3996000" cy="2520000"/>
          </a:xfrm>
        </p:spPr>
        <p:txBody>
          <a:bodyPr/>
          <a:lstStyle>
            <a:lvl1pPr marL="270000" indent="-270000">
              <a:spcBef>
                <a:spcPts val="1400"/>
              </a:spcBef>
              <a:spcAft>
                <a:spcPts val="0"/>
              </a:spcAft>
              <a:buFont typeface="+mj-lt"/>
              <a:buNone/>
              <a:defRPr sz="1400" b="1"/>
            </a:lvl1pPr>
            <a:lvl2pPr marL="2700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1	Insert here the copy text bold (first level)</a:t>
            </a:r>
          </a:p>
          <a:p>
            <a:pPr lvl="1"/>
            <a:r>
              <a:rPr lang="en-US" noProof="0" dirty="0" smtClean="0"/>
              <a:t>Insert here the copy text (</a:t>
            </a:r>
            <a:r>
              <a:rPr lang="en-US" noProof="0" dirty="0" err="1" smtClean="0"/>
              <a:t>secondl</a:t>
            </a:r>
            <a:r>
              <a:rPr lang="en-US" noProof="0" dirty="0" smtClean="0"/>
              <a:t> </a:t>
            </a:r>
            <a:r>
              <a:rPr lang="en-US" noProof="0" dirty="0" err="1" smtClean="0"/>
              <a:t>evel</a:t>
            </a:r>
            <a:r>
              <a:rPr lang="en-US" noProof="0" dirty="0" smtClean="0"/>
              <a:t>)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80000" y="1548000"/>
            <a:ext cx="3996000" cy="2520000"/>
          </a:xfrm>
        </p:spPr>
        <p:txBody>
          <a:bodyPr/>
          <a:lstStyle>
            <a:lvl1pPr marL="270000" indent="-270000">
              <a:spcBef>
                <a:spcPts val="1400"/>
              </a:spcBef>
              <a:spcAft>
                <a:spcPts val="0"/>
              </a:spcAft>
              <a:defRPr sz="1400" b="1"/>
            </a:lvl1pPr>
            <a:lvl2pPr marL="2700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1	Insert here the copy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  <a:endParaRPr lang="en-US" noProof="0" dirty="0"/>
          </a:p>
        </p:txBody>
      </p:sp>
      <p:sp>
        <p:nvSpPr>
          <p:cNvPr id="8" name="Bildplatzhalter 9"/>
          <p:cNvSpPr>
            <a:spLocks noGrp="1"/>
          </p:cNvSpPr>
          <p:nvPr>
            <p:ph type="pic" sz="quarter" idx="12" hasCustomPrompt="1"/>
          </p:nvPr>
        </p:nvSpPr>
        <p:spPr>
          <a:xfrm>
            <a:off x="3798000" y="4788000"/>
            <a:ext cx="1548000" cy="1080000"/>
          </a:xfrm>
          <a:solidFill>
            <a:schemeClr val="tx2"/>
          </a:solidFill>
        </p:spPr>
        <p:txBody>
          <a:bodyPr wrap="square" lIns="90000" tIns="90000" rIns="90000" bIns="90000"/>
          <a:lstStyle>
            <a:lvl1pPr>
              <a:defRPr sz="1000"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798000" y="4428000"/>
            <a:ext cx="1548000" cy="360000"/>
          </a:xfrm>
        </p:spPr>
        <p:txBody>
          <a:bodyPr bIns="72000" anchor="b" anchorCtr="0"/>
          <a:lstStyle>
            <a:lvl1pPr>
              <a:defRPr sz="800" b="0"/>
            </a:lvl1pPr>
          </a:lstStyle>
          <a:p>
            <a:pPr lvl="0"/>
            <a:r>
              <a:rPr lang="en-US" noProof="0" smtClean="0"/>
              <a:t>Chapter</a:t>
            </a:r>
            <a:endParaRPr lang="en-US" noProof="0"/>
          </a:p>
        </p:txBody>
      </p:sp>
      <p:sp>
        <p:nvSpPr>
          <p:cNvPr id="11" name="Bildplatzhalter 9"/>
          <p:cNvSpPr>
            <a:spLocks noGrp="1"/>
          </p:cNvSpPr>
          <p:nvPr>
            <p:ph type="pic" sz="quarter" idx="14" hasCustomPrompt="1"/>
          </p:nvPr>
        </p:nvSpPr>
        <p:spPr>
          <a:xfrm>
            <a:off x="5463000" y="4788000"/>
            <a:ext cx="1548000" cy="1080000"/>
          </a:xfrm>
          <a:solidFill>
            <a:schemeClr val="tx2"/>
          </a:solidFill>
        </p:spPr>
        <p:txBody>
          <a:bodyPr wrap="square" lIns="90000" tIns="90000" rIns="90000" bIns="90000"/>
          <a:lstStyle>
            <a:lvl1pPr>
              <a:defRPr sz="1000"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5463000" y="4428000"/>
            <a:ext cx="1548000" cy="360000"/>
          </a:xfrm>
        </p:spPr>
        <p:txBody>
          <a:bodyPr bIns="72000" anchor="b" anchorCtr="0"/>
          <a:lstStyle>
            <a:lvl1pPr>
              <a:defRPr sz="800" b="0"/>
            </a:lvl1pPr>
          </a:lstStyle>
          <a:p>
            <a:pPr lvl="0"/>
            <a:r>
              <a:rPr lang="en-US" noProof="0" smtClean="0"/>
              <a:t>Chapter</a:t>
            </a:r>
            <a:endParaRPr lang="en-US" noProof="0"/>
          </a:p>
        </p:txBody>
      </p:sp>
      <p:sp>
        <p:nvSpPr>
          <p:cNvPr id="13" name="Bildplatzhalter 9"/>
          <p:cNvSpPr>
            <a:spLocks noGrp="1"/>
          </p:cNvSpPr>
          <p:nvPr>
            <p:ph type="pic" sz="quarter" idx="16" hasCustomPrompt="1"/>
          </p:nvPr>
        </p:nvSpPr>
        <p:spPr>
          <a:xfrm>
            <a:off x="7128000" y="4788000"/>
            <a:ext cx="1548000" cy="1080000"/>
          </a:xfrm>
          <a:solidFill>
            <a:schemeClr val="tx2"/>
          </a:solidFill>
        </p:spPr>
        <p:txBody>
          <a:bodyPr wrap="square" lIns="90000" tIns="90000" rIns="90000" bIns="90000"/>
          <a:lstStyle>
            <a:lvl1pPr>
              <a:defRPr sz="1000"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14" name="Textplatzhalt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7128000" y="4428000"/>
            <a:ext cx="1548000" cy="360000"/>
          </a:xfrm>
        </p:spPr>
        <p:txBody>
          <a:bodyPr bIns="72000" anchor="b" anchorCtr="0"/>
          <a:lstStyle>
            <a:lvl1pPr>
              <a:defRPr sz="800" b="0"/>
            </a:lvl1pPr>
          </a:lstStyle>
          <a:p>
            <a:pPr lvl="0"/>
            <a:r>
              <a:rPr lang="en-US" noProof="0" dirty="0" smtClean="0"/>
              <a:t>Chapter</a:t>
            </a:r>
            <a:endParaRPr lang="en-US" noProof="0" dirty="0"/>
          </a:p>
        </p:txBody>
      </p:sp>
      <p:sp>
        <p:nvSpPr>
          <p:cNvPr id="15" name="Bildplatzhalter 9"/>
          <p:cNvSpPr>
            <a:spLocks noGrp="1"/>
          </p:cNvSpPr>
          <p:nvPr>
            <p:ph type="pic" sz="quarter" idx="18" hasCustomPrompt="1"/>
          </p:nvPr>
        </p:nvSpPr>
        <p:spPr>
          <a:xfrm>
            <a:off x="2133000" y="4788000"/>
            <a:ext cx="1548000" cy="1080000"/>
          </a:xfrm>
          <a:solidFill>
            <a:schemeClr val="tx2"/>
          </a:solidFill>
        </p:spPr>
        <p:txBody>
          <a:bodyPr wrap="square"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en-US" dirty="0" smtClean="0"/>
              <a:t>Click here to insert a image</a:t>
            </a:r>
          </a:p>
        </p:txBody>
      </p:sp>
      <p:sp>
        <p:nvSpPr>
          <p:cNvPr id="16" name="Textplatzhalt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2133000" y="4428000"/>
            <a:ext cx="1548000" cy="360000"/>
          </a:xfrm>
        </p:spPr>
        <p:txBody>
          <a:bodyPr bIns="72000" anchor="b" anchorCtr="0"/>
          <a:lstStyle>
            <a:lvl1pPr>
              <a:defRPr sz="800" b="0"/>
            </a:lvl1pPr>
          </a:lstStyle>
          <a:p>
            <a:pPr lvl="0"/>
            <a:r>
              <a:rPr lang="en-US" noProof="0" smtClean="0"/>
              <a:t>Chapter</a:t>
            </a:r>
            <a:endParaRPr lang="en-US" noProof="0"/>
          </a:p>
        </p:txBody>
      </p:sp>
      <p:sp>
        <p:nvSpPr>
          <p:cNvPr id="17" name="Bildplatzhalter 9"/>
          <p:cNvSpPr>
            <a:spLocks noGrp="1"/>
          </p:cNvSpPr>
          <p:nvPr>
            <p:ph type="pic" sz="quarter" idx="20" hasCustomPrompt="1"/>
          </p:nvPr>
        </p:nvSpPr>
        <p:spPr>
          <a:xfrm>
            <a:off x="468000" y="4788000"/>
            <a:ext cx="1548000" cy="1080000"/>
          </a:xfrm>
          <a:solidFill>
            <a:schemeClr val="tx2"/>
          </a:solidFill>
        </p:spPr>
        <p:txBody>
          <a:bodyPr wrap="square" lIns="90000" tIns="90000" rIns="90000" bIns="90000"/>
          <a:lstStyle>
            <a:lvl1pPr>
              <a:defRPr sz="1000"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18" name="Textplatzhalt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468000" y="4428000"/>
            <a:ext cx="1548000" cy="360000"/>
          </a:xfrm>
        </p:spPr>
        <p:txBody>
          <a:bodyPr bIns="72000" anchor="b" anchorCtr="0"/>
          <a:lstStyle>
            <a:lvl1pPr>
              <a:defRPr sz="800" b="0"/>
            </a:lvl1pPr>
          </a:lstStyle>
          <a:p>
            <a:pPr lvl="0"/>
            <a:r>
              <a:rPr lang="en-US" noProof="0" smtClean="0"/>
              <a:t>Chapter</a:t>
            </a:r>
            <a:endParaRPr lang="en-US" noProof="0"/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465138" y="985838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833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: gradient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2880000" anchor="b" anchorCtr="1"/>
          <a:lstStyle>
            <a:lvl1pPr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3124" y="985838"/>
            <a:ext cx="3992875" cy="2002162"/>
          </a:xfrm>
        </p:spPr>
        <p:txBody>
          <a:bodyPr/>
          <a:lstStyle>
            <a:lvl1pPr>
              <a:lnSpc>
                <a:spcPts val="46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pic>
        <p:nvPicPr>
          <p:cNvPr id="7" name="Bild 21" descr="Verlauf_laengs_large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0000" y="5580000"/>
            <a:ext cx="8784000" cy="109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9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hteck 10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Presentation title | Location | xx month 20xx</a:t>
            </a:r>
          </a:p>
        </p:txBody>
      </p:sp>
      <p:pic>
        <p:nvPicPr>
          <p:cNvPr id="12" name="Bild 9" descr="DHL_rgb_B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62" y="6332998"/>
            <a:ext cx="976624" cy="1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6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: gradient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kt 1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40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ildplatzhalter 8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2880000" anchor="b" anchorCtr="1"/>
          <a:lstStyle>
            <a:lvl1pPr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/>
          </a:p>
        </p:txBody>
      </p:sp>
      <p:pic>
        <p:nvPicPr>
          <p:cNvPr id="7" name="Bild 21" descr="Verlauf_laengs_large_RGB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" y="170602"/>
            <a:ext cx="8784000" cy="109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hteck 14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Presentation title | Location | xx month 20xx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720000"/>
            <a:ext cx="6374862" cy="2022237"/>
          </a:xfrm>
        </p:spPr>
        <p:txBody>
          <a:bodyPr/>
          <a:lstStyle>
            <a:lvl1pPr>
              <a:lnSpc>
                <a:spcPts val="46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pic>
        <p:nvPicPr>
          <p:cNvPr id="10" name="Bild 9" descr="DHL_rgb_BG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62" y="325795"/>
            <a:ext cx="976624" cy="1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: no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2880000" anchor="b" anchorCtr="1"/>
          <a:lstStyle>
            <a:lvl1pPr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3124" y="985838"/>
            <a:ext cx="3997325" cy="1800000"/>
          </a:xfrm>
        </p:spPr>
        <p:txBody>
          <a:bodyPr/>
          <a:lstStyle>
            <a:lvl1pPr>
              <a:lnSpc>
                <a:spcPts val="4600"/>
              </a:lnSpc>
              <a:defRPr sz="4200">
                <a:solidFill>
                  <a:srgbClr val="FFCC00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1" name="Rechteck 10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Presentation title | Location | xx month 20xx</a:t>
            </a:r>
          </a:p>
        </p:txBody>
      </p:sp>
    </p:spTree>
    <p:extLst>
      <p:ext uri="{BB962C8B-B14F-4D97-AF65-F5344CB8AC3E}">
        <p14:creationId xmlns:p14="http://schemas.microsoft.com/office/powerpoint/2010/main" val="31236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: big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1" descr="Verlauf_laengs_large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0000" y="1630800"/>
            <a:ext cx="8784000" cy="504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5138" y="1774825"/>
            <a:ext cx="6374862" cy="1861175"/>
          </a:xfrm>
        </p:spPr>
        <p:txBody>
          <a:bodyPr/>
          <a:lstStyle>
            <a:lvl1pPr>
              <a:lnSpc>
                <a:spcPts val="4600"/>
              </a:lnSpc>
              <a:defRPr sz="4200">
                <a:solidFill>
                  <a:srgbClr val="D4051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hteck 12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Presentation title | Location | xx month 20xx</a:t>
            </a:r>
          </a:p>
        </p:txBody>
      </p:sp>
      <p:pic>
        <p:nvPicPr>
          <p:cNvPr id="7" name="Bild 9" descr="DHL_rgb_B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62" y="6332998"/>
            <a:ext cx="976624" cy="1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3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: 1 column - 1 lined headline + black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7999"/>
            <a:ext cx="8208000" cy="517839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1547999"/>
            <a:ext cx="6120000" cy="4320000"/>
          </a:xfrm>
        </p:spPr>
        <p:txBody>
          <a:bodyPr/>
          <a:lstStyle>
            <a:lvl1pPr>
              <a:spcAft>
                <a:spcPts val="1400"/>
              </a:spcAft>
              <a:defRPr/>
            </a:lvl1pPr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465138" y="985838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66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: 1 column - 2 lined headline + black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000" y="1547999"/>
            <a:ext cx="6120000" cy="4320000"/>
          </a:xfrm>
        </p:spPr>
        <p:txBody>
          <a:bodyPr/>
          <a:lstStyle>
            <a:lvl1pPr>
              <a:spcAft>
                <a:spcPts val="1400"/>
              </a:spcAft>
              <a:defRPr/>
            </a:lvl1pPr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464400" y="1368000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66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: 2 columns - 1 lined headline +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517838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8000" y="1548000"/>
            <a:ext cx="3996000" cy="4320000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80000" y="1548000"/>
            <a:ext cx="3996000" cy="4320000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464400" y="986400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Content: 2 columns - 2 lined headline + black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900000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8000" y="1548000"/>
            <a:ext cx="3996000" cy="4320000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80000" y="1548000"/>
            <a:ext cx="3996000" cy="4320000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464400" y="1368000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column, 1 image, 1 lin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7999"/>
            <a:ext cx="3992875" cy="517839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8000" y="1547998"/>
            <a:ext cx="3992875" cy="4320001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4680000" y="468000"/>
            <a:ext cx="3996000" cy="5400000"/>
          </a:xfrm>
          <a:solidFill>
            <a:schemeClr val="tx2"/>
          </a:solidFill>
        </p:spPr>
        <p:txBody>
          <a:bodyPr lIns="90000" tIns="90000" rIns="90000" bIns="90000"/>
          <a:lstStyle>
            <a:lvl1pPr>
              <a:defRPr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465138" y="985838"/>
            <a:ext cx="3988425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column, 1 image, 2 lin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7999"/>
            <a:ext cx="3992875" cy="1306825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8000" y="1941698"/>
            <a:ext cx="3992875" cy="3926301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4680000" y="468000"/>
            <a:ext cx="3996000" cy="5400000"/>
          </a:xfrm>
          <a:solidFill>
            <a:schemeClr val="tx2"/>
          </a:solidFill>
        </p:spPr>
        <p:txBody>
          <a:bodyPr lIns="90000" tIns="90000" rIns="90000" bIns="90000"/>
          <a:lstStyle>
            <a:lvl1pPr>
              <a:defRPr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464400" y="1368000"/>
            <a:ext cx="3988425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column, 1 image, 3 lin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7999"/>
            <a:ext cx="3992875" cy="1306825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8000" y="1940400"/>
            <a:ext cx="3992875" cy="3960000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4680000" y="468000"/>
            <a:ext cx="3996000" cy="5400000"/>
          </a:xfrm>
          <a:solidFill>
            <a:schemeClr val="tx2"/>
          </a:solidFill>
        </p:spPr>
        <p:txBody>
          <a:bodyPr lIns="90000" tIns="90000" rIns="90000" bIns="90000"/>
          <a:lstStyle>
            <a:lvl1pPr>
              <a:defRPr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464400" y="1764000"/>
            <a:ext cx="3988425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column, 3 images, 1lin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4680000" y="468000"/>
            <a:ext cx="3996000" cy="3888000"/>
          </a:xfrm>
          <a:solidFill>
            <a:schemeClr val="tx2"/>
          </a:solidFill>
        </p:spPr>
        <p:txBody>
          <a:bodyPr lIns="90000" tIns="90000" rIns="90000" bIns="90000"/>
          <a:lstStyle>
            <a:lvl1pPr>
              <a:defRPr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7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80000" y="4500000"/>
            <a:ext cx="1926000" cy="1368000"/>
          </a:xfrm>
          <a:solidFill>
            <a:schemeClr val="tx2"/>
          </a:solidFill>
        </p:spPr>
        <p:txBody>
          <a:bodyPr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here to insert a image</a:t>
            </a:r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6750000" y="4500000"/>
            <a:ext cx="1926000" cy="1368000"/>
          </a:xfrm>
          <a:solidFill>
            <a:schemeClr val="tx2"/>
          </a:solidFill>
        </p:spPr>
        <p:txBody>
          <a:bodyPr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here to insert a image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3992874" cy="1260000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7999" y="1547998"/>
            <a:ext cx="3992875" cy="4320001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465138" y="985838"/>
            <a:ext cx="3988425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column, 3 images, 2 lin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4680000" y="468000"/>
            <a:ext cx="3996000" cy="3888000"/>
          </a:xfrm>
          <a:solidFill>
            <a:schemeClr val="tx2"/>
          </a:solidFill>
        </p:spPr>
        <p:txBody>
          <a:bodyPr lIns="90000" tIns="90000" rIns="90000" bIns="90000"/>
          <a:lstStyle>
            <a:lvl1pPr>
              <a:defRPr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7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80000" y="4500000"/>
            <a:ext cx="1926000" cy="1368000"/>
          </a:xfrm>
          <a:solidFill>
            <a:schemeClr val="tx2"/>
          </a:solidFill>
        </p:spPr>
        <p:txBody>
          <a:bodyPr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here to insert a image</a:t>
            </a:r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6750000" y="4500000"/>
            <a:ext cx="1926000" cy="1368000"/>
          </a:xfrm>
          <a:solidFill>
            <a:schemeClr val="tx2"/>
          </a:solidFill>
        </p:spPr>
        <p:txBody>
          <a:bodyPr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here to insert a image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3992874" cy="1260000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7999" y="1941699"/>
            <a:ext cx="3992875" cy="3926301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465138" y="1368000"/>
            <a:ext cx="3988425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column, 3 images, 3 line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4680000" y="468000"/>
            <a:ext cx="3996000" cy="3888000"/>
          </a:xfrm>
          <a:solidFill>
            <a:schemeClr val="tx2"/>
          </a:solidFill>
        </p:spPr>
        <p:txBody>
          <a:bodyPr lIns="90000" tIns="90000" rIns="90000" bIns="90000"/>
          <a:lstStyle>
            <a:lvl1pPr>
              <a:defRPr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7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80000" y="4500000"/>
            <a:ext cx="1926000" cy="1368000"/>
          </a:xfrm>
          <a:solidFill>
            <a:schemeClr val="tx2"/>
          </a:solidFill>
        </p:spPr>
        <p:txBody>
          <a:bodyPr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here to insert a image</a:t>
            </a:r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 hasCustomPrompt="1"/>
          </p:nvPr>
        </p:nvSpPr>
        <p:spPr>
          <a:xfrm>
            <a:off x="6750000" y="4500000"/>
            <a:ext cx="1926000" cy="1368000"/>
          </a:xfrm>
          <a:solidFill>
            <a:schemeClr val="tx2"/>
          </a:solidFill>
        </p:spPr>
        <p:txBody>
          <a:bodyPr lIns="90000" tIns="90000" rIns="90000" bIns="9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here to insert a image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7999"/>
            <a:ext cx="3992874" cy="1306825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67999" y="1940400"/>
            <a:ext cx="3992875" cy="3960000"/>
          </a:xfrm>
        </p:spPr>
        <p:txBody>
          <a:bodyPr/>
          <a:lstStyle>
            <a:lvl1pPr>
              <a:spcAft>
                <a:spcPts val="1400"/>
              </a:spcAft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Insert here the subtitle text bold (first level)</a:t>
            </a:r>
          </a:p>
          <a:p>
            <a:pPr lvl="1"/>
            <a:r>
              <a:rPr lang="en-US" noProof="0" dirty="0" smtClean="0"/>
              <a:t>Insert here the copy text (second level)</a:t>
            </a:r>
          </a:p>
          <a:p>
            <a:pPr lvl="2"/>
            <a:r>
              <a:rPr lang="en-US" noProof="0" dirty="0" smtClean="0"/>
              <a:t>Insert here the bullet text (third level)</a:t>
            </a:r>
          </a:p>
          <a:p>
            <a:pPr lvl="3"/>
            <a:r>
              <a:rPr lang="en-US" noProof="0" dirty="0" smtClean="0"/>
              <a:t>Insert here the bullet text (fourth level)</a:t>
            </a:r>
          </a:p>
          <a:p>
            <a:pPr lvl="4"/>
            <a:r>
              <a:rPr lang="en-US" noProof="0" dirty="0" smtClean="0"/>
              <a:t>Insert here the bullet text (fifth level)</a:t>
            </a:r>
            <a:endParaRPr lang="en-US" noProof="0" dirty="0"/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465138" y="1764000"/>
            <a:ext cx="3988425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: big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1" descr="Verlauf_laengs_large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0000" y="1630800"/>
            <a:ext cx="8784000" cy="504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7704000" cy="4320000"/>
          </a:xfrm>
        </p:spPr>
        <p:txBody>
          <a:bodyPr lIns="972000" anchor="ctr"/>
          <a:lstStyle>
            <a:lvl1pPr>
              <a:lnSpc>
                <a:spcPts val="3500"/>
              </a:lnSpc>
              <a:defRPr sz="3000" cap="none" baseline="0"/>
            </a:lvl1pPr>
          </a:lstStyle>
          <a:p>
            <a:r>
              <a:rPr lang="en-US" noProof="0" dirty="0" smtClean="0"/>
              <a:t>Click here to insert a quote</a:t>
            </a:r>
            <a:endParaRPr lang="en-US" noProof="0" dirty="0"/>
          </a:p>
        </p:txBody>
      </p:sp>
      <p:sp>
        <p:nvSpPr>
          <p:cNvPr id="11" name="Rechteck 10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hteck 12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Presentation title | Location | xx month 20xx</a:t>
            </a:r>
          </a:p>
        </p:txBody>
      </p:sp>
      <p:pic>
        <p:nvPicPr>
          <p:cNvPr id="7" name="Bild 9" descr="DHL_rgb_BG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62" y="6332998"/>
            <a:ext cx="976624" cy="1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: gradient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180000"/>
          <a:lstStyle>
            <a:lvl1pPr>
              <a:defRPr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465138" y="5533750"/>
            <a:ext cx="5256000" cy="722588"/>
          </a:xfrm>
          <a:gradFill>
            <a:gsLst>
              <a:gs pos="0">
                <a:schemeClr val="bg1">
                  <a:alpha val="0"/>
                </a:schemeClr>
              </a:gs>
              <a:gs pos="50000">
                <a:srgbClr val="FFCC00"/>
              </a:gs>
              <a:gs pos="100000">
                <a:srgbClr val="FFCC00"/>
              </a:gs>
            </a:gsLst>
            <a:lin ang="5400000" scaled="0"/>
          </a:gradFill>
        </p:spPr>
        <p:txBody>
          <a:bodyPr lIns="180000" tIns="180000" rIns="180000" bIns="180000" anchor="b" anchorCtr="0">
            <a:spAutoFit/>
          </a:bodyPr>
          <a:lstStyle>
            <a:lvl1pPr>
              <a:lnSpc>
                <a:spcPts val="2800"/>
              </a:lnSpc>
              <a:defRPr sz="2500" cap="none" baseline="0"/>
            </a:lvl1pPr>
          </a:lstStyle>
          <a:p>
            <a:r>
              <a:rPr lang="en-US" noProof="0" dirty="0" smtClean="0"/>
              <a:t>Click here to insert a quote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: transparent lay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180000"/>
          <a:lstStyle>
            <a:lvl1pPr>
              <a:defRPr baseline="0"/>
            </a:lvl1pPr>
          </a:lstStyle>
          <a:p>
            <a:r>
              <a:rPr lang="en-US" dirty="0" smtClean="0"/>
              <a:t>Click here to insert a image</a:t>
            </a: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5138" y="5533750"/>
            <a:ext cx="5256000" cy="722588"/>
          </a:xfrm>
          <a:solidFill>
            <a:srgbClr val="FFCC00">
              <a:alpha val="92000"/>
            </a:srgbClr>
          </a:solidFill>
        </p:spPr>
        <p:txBody>
          <a:bodyPr lIns="180000" tIns="180000" rIns="180000" bIns="180000" anchor="b" anchorCtr="0">
            <a:spAutoFit/>
          </a:bodyPr>
          <a:lstStyle>
            <a:lvl1pPr>
              <a:lnSpc>
                <a:spcPts val="2800"/>
              </a:lnSpc>
              <a:defRPr sz="2500" cap="none" baseline="0"/>
            </a:lvl1pPr>
          </a:lstStyle>
          <a:p>
            <a:r>
              <a:rPr lang="en-US" noProof="0" dirty="0" smtClean="0"/>
              <a:t>Click here to insert a quote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261545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: 2 graphic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k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92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18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16" name="Rechteck 15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hteck 16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Presentation title | Location | xx month 20xx</a:t>
            </a:r>
          </a:p>
        </p:txBody>
      </p:sp>
      <p:sp>
        <p:nvSpPr>
          <p:cNvPr id="22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0" y="3072320"/>
            <a:ext cx="2196000" cy="324000"/>
          </a:xfrm>
          <a:solidFill>
            <a:schemeClr val="accent2">
              <a:alpha val="65000"/>
            </a:schemeClr>
          </a:solidFill>
        </p:spPr>
        <p:txBody>
          <a:bodyPr lIns="90000" anchor="ctr" anchorCtr="0"/>
          <a:lstStyle>
            <a:lvl1pPr>
              <a:defRPr sz="1200" b="0" cap="all" normalizeH="0" baseline="0">
                <a:solidFill>
                  <a:srgbClr val="FFCC00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noProof="0" dirty="0" smtClean="0"/>
              <a:t>Graphic headline</a:t>
            </a:r>
            <a:endParaRPr lang="en-US" noProof="0" dirty="0"/>
          </a:p>
        </p:txBody>
      </p:sp>
      <p:sp>
        <p:nvSpPr>
          <p:cNvPr id="23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0" y="3072320"/>
            <a:ext cx="2196000" cy="324000"/>
          </a:xfrm>
          <a:solidFill>
            <a:schemeClr val="accent2">
              <a:alpha val="65000"/>
            </a:schemeClr>
          </a:solidFill>
        </p:spPr>
        <p:txBody>
          <a:bodyPr lIns="90000" anchor="ctr" anchorCtr="0"/>
          <a:lstStyle>
            <a:lvl1pPr>
              <a:defRPr sz="1200" b="0" cap="all" normalizeH="0" baseline="0">
                <a:solidFill>
                  <a:srgbClr val="FFCC00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noProof="0" dirty="0" smtClean="0"/>
              <a:t>Graphic headline</a:t>
            </a:r>
            <a:endParaRPr lang="en-US" noProof="0" dirty="0"/>
          </a:p>
        </p:txBody>
      </p:sp>
      <p:sp>
        <p:nvSpPr>
          <p:cNvPr id="24" name="Diagrammplatzhalter 11"/>
          <p:cNvSpPr>
            <a:spLocks noGrp="1"/>
          </p:cNvSpPr>
          <p:nvPr>
            <p:ph type="chart" sz="quarter" idx="15" hasCustomPrompt="1"/>
          </p:nvPr>
        </p:nvSpPr>
        <p:spPr>
          <a:xfrm>
            <a:off x="4176000" y="3432320"/>
            <a:ext cx="2196000" cy="2448000"/>
          </a:xfrm>
          <a:solidFill>
            <a:schemeClr val="accent2">
              <a:alpha val="65000"/>
            </a:schemeClr>
          </a:solidFill>
        </p:spPr>
        <p:txBody>
          <a:bodyPr lIns="0" tIns="0" rIns="0" bIns="0" anchor="ctr" anchorCtr="1"/>
          <a:lstStyle>
            <a:lvl1pPr algn="ctr">
              <a:defRPr b="1"/>
            </a:lvl1pPr>
          </a:lstStyle>
          <a:p>
            <a:r>
              <a:rPr lang="en-US" dirty="0" smtClean="0"/>
              <a:t>Click here to insert a graph</a:t>
            </a:r>
            <a:endParaRPr lang="en-US" dirty="0"/>
          </a:p>
        </p:txBody>
      </p:sp>
      <p:sp>
        <p:nvSpPr>
          <p:cNvPr id="25" name="Diagrammplatzhalter 11"/>
          <p:cNvSpPr>
            <a:spLocks noGrp="1"/>
          </p:cNvSpPr>
          <p:nvPr>
            <p:ph type="chart" sz="quarter" idx="16" hasCustomPrompt="1"/>
          </p:nvPr>
        </p:nvSpPr>
        <p:spPr>
          <a:xfrm>
            <a:off x="6480000" y="3432320"/>
            <a:ext cx="2196000" cy="2448000"/>
          </a:xfrm>
          <a:solidFill>
            <a:schemeClr val="accent2">
              <a:alpha val="65000"/>
            </a:schemeClr>
          </a:solidFill>
        </p:spPr>
        <p:txBody>
          <a:bodyPr lIns="0" tIns="0" rIns="0" bIns="0" anchor="ctr" anchorCtr="1"/>
          <a:lstStyle>
            <a:lvl1pPr algn="ctr">
              <a:defRPr b="1"/>
            </a:lvl1pPr>
          </a:lstStyle>
          <a:p>
            <a:r>
              <a:rPr lang="en-US" dirty="0" smtClean="0"/>
              <a:t>Click here to insert a graph</a:t>
            </a:r>
            <a:endParaRPr lang="en-US" dirty="0"/>
          </a:p>
        </p:txBody>
      </p:sp>
      <p:cxnSp>
        <p:nvCxnSpPr>
          <p:cNvPr id="26" name="Gerade Verbindung 25"/>
          <p:cNvCxnSpPr/>
          <p:nvPr userDrawn="1"/>
        </p:nvCxnSpPr>
        <p:spPr>
          <a:xfrm>
            <a:off x="464400" y="986400"/>
            <a:ext cx="8208000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3591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: 1 graph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k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8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18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Presentation title | Location | xx month 20xx</a:t>
            </a:r>
          </a:p>
        </p:txBody>
      </p:sp>
      <p:sp>
        <p:nvSpPr>
          <p:cNvPr id="12" name="Diagrammplatzhalter 11"/>
          <p:cNvSpPr>
            <a:spLocks noGrp="1"/>
          </p:cNvSpPr>
          <p:nvPr>
            <p:ph type="chart" sz="quarter" idx="15" hasCustomPrompt="1"/>
          </p:nvPr>
        </p:nvSpPr>
        <p:spPr>
          <a:xfrm>
            <a:off x="468000" y="3356925"/>
            <a:ext cx="3096000" cy="2520000"/>
          </a:xfrm>
          <a:solidFill>
            <a:schemeClr val="accent2">
              <a:alpha val="65000"/>
            </a:schemeClr>
          </a:solidFill>
        </p:spPr>
        <p:txBody>
          <a:bodyPr lIns="0" tIns="0" rIns="0" bIns="0" anchor="ctr" anchorCtr="1"/>
          <a:lstStyle>
            <a:lvl1pPr>
              <a:defRPr b="1"/>
            </a:lvl1pPr>
          </a:lstStyle>
          <a:p>
            <a:r>
              <a:rPr lang="en-US" dirty="0" smtClean="0"/>
              <a:t>Click here to insert a graph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2996925"/>
            <a:ext cx="3096000" cy="324000"/>
          </a:xfrm>
          <a:solidFill>
            <a:schemeClr val="accent2">
              <a:alpha val="65000"/>
            </a:schemeClr>
          </a:solidFill>
        </p:spPr>
        <p:txBody>
          <a:bodyPr lIns="90000" anchor="ctr" anchorCtr="0"/>
          <a:lstStyle>
            <a:lvl1pPr>
              <a:defRPr sz="1200" b="0" cap="all" normalizeH="0" baseline="0">
                <a:solidFill>
                  <a:schemeClr val="accent1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noProof="0" dirty="0" smtClean="0"/>
              <a:t>Graphic headline</a:t>
            </a:r>
            <a:endParaRPr lang="en-US" noProof="0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464400" y="986400"/>
            <a:ext cx="8208000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359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 table on image, gradient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kt 1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4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180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12450" cy="12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pic>
        <p:nvPicPr>
          <p:cNvPr id="15" name="Bild 21" descr="Verlauf_laengs_large_RGB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0000" y="5580000"/>
            <a:ext cx="8784000" cy="109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hteck 16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hteck 17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Presentation title | Location | xx month 20xx</a:t>
            </a:r>
          </a:p>
        </p:txBody>
      </p:sp>
      <p:sp>
        <p:nvSpPr>
          <p:cNvPr id="10" name="Tabellenplatzhalter 9"/>
          <p:cNvSpPr>
            <a:spLocks noGrp="1"/>
          </p:cNvSpPr>
          <p:nvPr>
            <p:ph type="tbl" sz="quarter" idx="14" hasCustomPrompt="1"/>
          </p:nvPr>
        </p:nvSpPr>
        <p:spPr>
          <a:xfrm>
            <a:off x="468000" y="2088000"/>
            <a:ext cx="3096000" cy="2520000"/>
          </a:xfrm>
          <a:solidFill>
            <a:schemeClr val="accent2">
              <a:alpha val="65000"/>
            </a:schemeClr>
          </a:solidFill>
        </p:spPr>
        <p:txBody>
          <a:bodyPr anchor="ctr" anchorCtr="1"/>
          <a:lstStyle>
            <a:lvl1pPr>
              <a:defRPr baseline="0"/>
            </a:lvl1pPr>
          </a:lstStyle>
          <a:p>
            <a:r>
              <a:rPr lang="en-US" dirty="0" smtClean="0"/>
              <a:t>Click here to insert a table 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728000"/>
            <a:ext cx="3096000" cy="324000"/>
          </a:xfrm>
          <a:solidFill>
            <a:schemeClr val="accent2">
              <a:alpha val="65000"/>
            </a:schemeClr>
          </a:solidFill>
        </p:spPr>
        <p:txBody>
          <a:bodyPr lIns="90000" anchor="ctr" anchorCtr="0"/>
          <a:lstStyle>
            <a:lvl1pPr>
              <a:defRPr sz="1200" b="0" cap="all" normalizeH="0" baseline="0">
                <a:solidFill>
                  <a:srgbClr val="FFCC00"/>
                </a:solidFill>
              </a:defRPr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noProof="0" dirty="0" smtClean="0"/>
              <a:t>Table headline</a:t>
            </a:r>
            <a:endParaRPr lang="en-US" noProof="0" dirty="0"/>
          </a:p>
        </p:txBody>
      </p:sp>
      <p:cxnSp>
        <p:nvCxnSpPr>
          <p:cNvPr id="11" name="Gerade Verbindung 10"/>
          <p:cNvCxnSpPr/>
          <p:nvPr userDrawn="1"/>
        </p:nvCxnSpPr>
        <p:spPr>
          <a:xfrm>
            <a:off x="464400" y="986400"/>
            <a:ext cx="8208000" cy="0"/>
          </a:xfrm>
          <a:prstGeom prst="line">
            <a:avLst/>
          </a:prstGeom>
          <a:ln w="1270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 9" descr="DHL_rgb_BG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62" y="6332998"/>
            <a:ext cx="976624" cy="1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591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: only headline - 1 lined headline + black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517838"/>
          </a:xfrm>
        </p:spPr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464400" y="985838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3591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: only headline - 2 lined headline + black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464400" y="1368000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3591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: f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02387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: gradient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24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2880000" anchor="b" anchorCtr="1"/>
          <a:lstStyle>
            <a:lvl1pPr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/>
          </a:p>
        </p:txBody>
      </p:sp>
      <p:pic>
        <p:nvPicPr>
          <p:cNvPr id="4" name="Bild 21" descr="Verlauf_laengs_large_RGB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0000" y="5580000"/>
            <a:ext cx="8784000" cy="109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0000" y="5328000"/>
            <a:ext cx="7740000" cy="720000"/>
          </a:xfrm>
        </p:spPr>
        <p:txBody>
          <a:bodyPr/>
          <a:lstStyle>
            <a:lvl1pPr>
              <a:lnSpc>
                <a:spcPts val="5500"/>
              </a:lnSpc>
              <a:defRPr sz="5000">
                <a:solidFill>
                  <a:srgbClr val="D40511"/>
                </a:solidFill>
              </a:defRPr>
            </a:lvl1pPr>
          </a:lstStyle>
          <a:p>
            <a:r>
              <a:rPr lang="en-US" noProof="0" dirty="0" smtClean="0"/>
              <a:t>Thank YOU!</a:t>
            </a:r>
            <a:endParaRPr lang="en-US" noProof="0" dirty="0"/>
          </a:p>
        </p:txBody>
      </p:sp>
      <p:pic>
        <p:nvPicPr>
          <p:cNvPr id="7" name="Bild 9" descr="DHL_rgb_BG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62" y="6332998"/>
            <a:ext cx="976624" cy="1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591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: gradient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00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6858000"/>
          </a:xfrm>
          <a:solidFill>
            <a:schemeClr val="tx2"/>
          </a:solidFill>
        </p:spPr>
        <p:txBody>
          <a:bodyPr lIns="180000" tIns="180000" rIns="180000" bIns="2880000" anchor="b" anchorCtr="1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US" dirty="0" smtClean="0"/>
              <a:t>Click to insert image - Recommendations for images can be found in the Layout area.</a:t>
            </a:r>
            <a:endParaRPr lang="de-DE" smtClean="0"/>
          </a:p>
        </p:txBody>
      </p:sp>
      <p:pic>
        <p:nvPicPr>
          <p:cNvPr id="4" name="Bild 21" descr="Verlauf_laengs_large_RGB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" y="170602"/>
            <a:ext cx="8784000" cy="109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19999" y="720000"/>
            <a:ext cx="7740000" cy="720000"/>
          </a:xfrm>
        </p:spPr>
        <p:txBody>
          <a:bodyPr/>
          <a:lstStyle>
            <a:lvl1pPr>
              <a:lnSpc>
                <a:spcPts val="5500"/>
              </a:lnSpc>
              <a:defRPr sz="5000">
                <a:solidFill>
                  <a:srgbClr val="D40511"/>
                </a:solidFill>
              </a:defRPr>
            </a:lvl1pPr>
          </a:lstStyle>
          <a:p>
            <a:r>
              <a:rPr lang="en-US" noProof="0" dirty="0" smtClean="0"/>
              <a:t>Thank YOU!</a:t>
            </a:r>
            <a:endParaRPr lang="en-US" noProof="0" dirty="0"/>
          </a:p>
        </p:txBody>
      </p:sp>
      <p:pic>
        <p:nvPicPr>
          <p:cNvPr id="8" name="Bild 9" descr="DHL_rgb_BG.pn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62" y="325795"/>
            <a:ext cx="976624" cy="1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591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208000" cy="51783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Contact</a:t>
            </a:r>
            <a:endParaRPr lang="en-US" noProof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67999" y="1774825"/>
            <a:ext cx="3992875" cy="3600000"/>
          </a:xfrm>
        </p:spPr>
        <p:txBody>
          <a:bodyPr/>
          <a:lstStyle>
            <a:lvl1pPr>
              <a:spcBef>
                <a:spcPts val="1400"/>
              </a:spcBef>
              <a:spcAft>
                <a:spcPts val="0"/>
              </a:spcAft>
              <a:defRPr baseline="0"/>
            </a:lvl1pPr>
            <a:lvl2pPr>
              <a:spcAft>
                <a:spcPts val="0"/>
              </a:spcAft>
              <a:defRPr/>
            </a:lvl2pPr>
          </a:lstStyle>
          <a:p>
            <a:pPr lvl="0"/>
            <a:r>
              <a:rPr lang="en-US" noProof="0" dirty="0" smtClean="0"/>
              <a:t>Insert here copy text bold (first level)</a:t>
            </a:r>
          </a:p>
          <a:p>
            <a:pPr lvl="1"/>
            <a:r>
              <a:rPr lang="en-US" noProof="0" dirty="0" smtClean="0"/>
              <a:t>Insert here copy text (second level)</a:t>
            </a:r>
            <a:endParaRPr lang="en-US" noProof="0" dirty="0"/>
          </a:p>
        </p:txBody>
      </p:sp>
      <p:cxnSp>
        <p:nvCxnSpPr>
          <p:cNvPr id="9" name="Gerade Verbindung 8"/>
          <p:cNvCxnSpPr/>
          <p:nvPr userDrawn="1"/>
        </p:nvCxnSpPr>
        <p:spPr>
          <a:xfrm>
            <a:off x="464400" y="985838"/>
            <a:ext cx="8208000" cy="0"/>
          </a:xfrm>
          <a:prstGeom prst="line">
            <a:avLst/>
          </a:prstGeom>
          <a:ln w="12700" cmpd="sng">
            <a:solidFill>
              <a:srgbClr val="D405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661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36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665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8424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334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125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704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6696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8701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552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564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8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000" y="468000"/>
            <a:ext cx="8208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smtClean="0"/>
              <a:t>Click here to insert headline in upper case letters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000" y="1547999"/>
            <a:ext cx="8208000" cy="457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dirty="0" smtClean="0"/>
              <a:t>Insert here copy text bold (first level)</a:t>
            </a:r>
          </a:p>
          <a:p>
            <a:pPr lvl="1"/>
            <a:r>
              <a:rPr lang="en-US" noProof="0" dirty="0" smtClean="0"/>
              <a:t>Insert here copy text (second level)</a:t>
            </a:r>
          </a:p>
          <a:p>
            <a:pPr lvl="2"/>
            <a:r>
              <a:rPr lang="en-US" noProof="0" dirty="0" smtClean="0"/>
              <a:t>Insert here bullet text (third level)</a:t>
            </a:r>
          </a:p>
          <a:p>
            <a:pPr lvl="3"/>
            <a:r>
              <a:rPr lang="en-US" noProof="0" dirty="0" smtClean="0"/>
              <a:t>Insert here bullet text (fourth level)</a:t>
            </a:r>
          </a:p>
          <a:p>
            <a:pPr lvl="4"/>
            <a:r>
              <a:rPr lang="en-US" noProof="0" dirty="0" smtClean="0"/>
              <a:t>Insert here bullet text (fifth level)</a:t>
            </a:r>
            <a:endParaRPr lang="en-US" noProof="0" dirty="0"/>
          </a:p>
        </p:txBody>
      </p:sp>
      <p:pic>
        <p:nvPicPr>
          <p:cNvPr id="7" name="Bild 21" descr="Verlauf_laengs_large_RGB.png"/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80000" y="5580000"/>
            <a:ext cx="8784000" cy="109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/>
          <p:cNvSpPr/>
          <p:nvPr userDrawn="1"/>
        </p:nvSpPr>
        <p:spPr bwMode="auto">
          <a:xfrm>
            <a:off x="465138" y="6253678"/>
            <a:ext cx="362862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2E45E626-985F-4F96-B1C4-178AC390C14C}" type="slidenum">
              <a:rPr kumimoji="0" lang="de-DE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pPr marL="0" marR="0" indent="0" algn="l" defTabSz="9953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de-DE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hteck 9"/>
          <p:cNvSpPr/>
          <p:nvPr userDrawn="1"/>
        </p:nvSpPr>
        <p:spPr bwMode="auto">
          <a:xfrm>
            <a:off x="828000" y="6253678"/>
            <a:ext cx="6319560" cy="25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95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China Customer </a:t>
            </a:r>
            <a:r>
              <a:rPr kumimoji="0" lang="en-US" altLang="zh-CN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Operations Group v.20200522</a:t>
            </a:r>
            <a:endParaRPr kumimoji="0" lang="de-DE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Bild 9" descr="DHL_rgb_BG.png"/>
          <p:cNvPicPr>
            <a:picLocks noChangeAspect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962" y="6332998"/>
            <a:ext cx="976624" cy="14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72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76" r:id="rId7"/>
    <p:sldLayoutId id="2147483678" r:id="rId8"/>
    <p:sldLayoutId id="2147483677" r:id="rId9"/>
    <p:sldLayoutId id="2147483661" r:id="rId10"/>
    <p:sldLayoutId id="2147483680" r:id="rId11"/>
    <p:sldLayoutId id="2147483650" r:id="rId12"/>
    <p:sldLayoutId id="2147483652" r:id="rId13"/>
    <p:sldLayoutId id="2147483681" r:id="rId14"/>
    <p:sldLayoutId id="2147483682" r:id="rId15"/>
    <p:sldLayoutId id="2147483685" r:id="rId16"/>
    <p:sldLayoutId id="2147483665" r:id="rId17"/>
    <p:sldLayoutId id="2147483666" r:id="rId18"/>
    <p:sldLayoutId id="2147483684" r:id="rId19"/>
    <p:sldLayoutId id="2147483683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54" r:id="rId27"/>
    <p:sldLayoutId id="2147483679" r:id="rId28"/>
    <p:sldLayoutId id="2147483655" r:id="rId29"/>
    <p:sldLayoutId id="2147483674" r:id="rId30"/>
    <p:sldLayoutId id="2147483675" r:id="rId31"/>
    <p:sldLayoutId id="2147483673" r:id="rId3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2800" kern="1200" cap="all" baseline="0">
          <a:solidFill>
            <a:srgbClr val="D4051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500"/>
        </a:spcAft>
        <a:buFont typeface="Arial" pitchFamily="34" charset="0"/>
        <a:buNone/>
        <a:defRPr sz="1400" b="1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spcAft>
          <a:spcPts val="500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spcBef>
          <a:spcPts val="0"/>
        </a:spcBef>
        <a:spcAft>
          <a:spcPts val="500"/>
        </a:spcAft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spcBef>
          <a:spcPts val="0"/>
        </a:spcBef>
        <a:spcAft>
          <a:spcPts val="50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spcBef>
          <a:spcPts val="0"/>
        </a:spcBef>
        <a:spcAft>
          <a:spcPts val="500"/>
        </a:spcAft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2ACD8-121F-4450-96F2-C30FF431B042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B0979-C1C1-4D0A-A1C8-32BC9CD7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3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z="1600" dirty="0" smtClean="0"/>
              <a:t>COVID 19 Relief Goods</a:t>
            </a:r>
            <a:r>
              <a:rPr lang="en-US" altLang="zh-CN" sz="1400" dirty="0" smtClean="0"/>
              <a:t/>
            </a:r>
            <a:br>
              <a:rPr lang="en-US" altLang="zh-CN" sz="1400" dirty="0" smtClean="0"/>
            </a:br>
            <a:r>
              <a:rPr lang="en-US" altLang="zh-CN" sz="1400" dirty="0" smtClean="0"/>
              <a:t>dhl </a:t>
            </a:r>
            <a:r>
              <a:rPr lang="en-US" altLang="zh-CN" sz="1400" dirty="0"/>
              <a:t>China Export Clearance document pre-Check </a:t>
            </a:r>
            <a:r>
              <a:rPr lang="en-US" altLang="zh-CN" sz="1400" dirty="0" smtClean="0"/>
              <a:t>process</a:t>
            </a:r>
            <a:br>
              <a:rPr lang="en-US" altLang="zh-CN" sz="1400" dirty="0" smtClean="0"/>
            </a:b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DHL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中国防疫物资出口清关单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证要求及预审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  <a:endParaRPr lang="de-DE" sz="1400" dirty="0">
              <a:solidFill>
                <a:srgbClr val="D405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42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648000"/>
            <a:ext cx="8208000" cy="900000"/>
          </a:xfr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ts val="2000"/>
              </a:lnSpc>
            </a:pPr>
            <a:r>
              <a:rPr lang="en-US" sz="1200" dirty="0" smtClean="0"/>
              <a:t>Contents / </a:t>
            </a:r>
            <a:r>
              <a:rPr lang="zh-CN" altLang="en-US" sz="1200" dirty="0" smtClean="0"/>
              <a:t>目录</a:t>
            </a:r>
            <a:endParaRPr lang="en-US" sz="12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000" y="1305723"/>
            <a:ext cx="8519692" cy="45720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</a:t>
            </a:r>
            <a:r>
              <a:rPr lang="en-US" altLang="zh-CN" sz="11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 Relief </a:t>
            </a:r>
            <a:r>
              <a:rPr lang="en-US" altLang="zh-CN" sz="1100" b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Goods Scope</a:t>
            </a:r>
          </a:p>
          <a:p>
            <a:pPr marL="0" indent="265113"/>
            <a:r>
              <a:rPr lang="zh-CN" altLang="en-US" sz="1100" b="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  <a:r>
              <a:rPr lang="zh-CN" altLang="en-US" sz="11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防疫物资</a:t>
            </a:r>
            <a:r>
              <a:rPr lang="zh-CN" altLang="en-US" sz="1100" b="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范围</a:t>
            </a:r>
            <a:endParaRPr lang="en-US" altLang="zh-CN" sz="1100" b="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COVID-19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Relief Goods Export Requirement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Checklist</a:t>
            </a:r>
          </a:p>
          <a:p>
            <a:pPr marL="0" indent="265113"/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防疫物资清关要求检查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COVID19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Relief Goods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Pre -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/ 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出口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报关单证预审资料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流程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As-Is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 Pre-Check Process by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Receiving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Documents by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</a:p>
          <a:p>
            <a:pPr marL="269875" lvl="4" indent="269875">
              <a:buNone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通过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电子邮件接收出口报关单证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预审流程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To- be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Pre-Check Process by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Upload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Documents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into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‘Export Documents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Pre-check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altLang="zh-CN" sz="11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www.5idhl.com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by Shipper</a:t>
            </a:r>
          </a:p>
          <a:p>
            <a:pPr marL="269875" lvl="4" indent="0" defTabSz="539750">
              <a:buNone/>
            </a:pP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发件人自行上传出口报关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单证至</a:t>
            </a:r>
            <a:r>
              <a:rPr lang="en-US" altLang="zh-CN" sz="1100" u="sng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www.5idhl.com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‘出口预审单’模块预审流程</a:t>
            </a:r>
            <a:endParaRPr lang="en-US" sz="11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750" lvl="3" indent="-285750">
              <a:buFont typeface="Wingdings" panose="05000000000000000000" pitchFamily="2" charset="2"/>
              <a:buChar char="Ø"/>
            </a:pP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To- be</a:t>
            </a: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Pre-Check Process on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‘Export Documents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re-check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Module Implementation Schedule  </a:t>
            </a:r>
          </a:p>
          <a:p>
            <a:pPr marL="358775" lvl="3" indent="-93663">
              <a:buNone/>
            </a:pPr>
            <a:r>
              <a:rPr lang="zh-CN" altLang="en-US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出口</a:t>
            </a: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预审单模</a:t>
            </a:r>
            <a:r>
              <a:rPr lang="zh-CN" altLang="en-US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块预审流程实施计划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/>
            <a:endParaRPr lang="en-US" altLang="zh-CN" sz="11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8000" y="1082494"/>
            <a:ext cx="8152432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1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of China COVID-19 Relief Goods / </a:t>
            </a:r>
            <a:r>
              <a:rPr lang="zh-CN" altLang="en-US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中国防疫物资范围</a:t>
            </a:r>
            <a:endParaRPr lang="en-US" altLang="zh-CN" sz="11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COVID-19 Relief Goods under Announcement No. 5 by China 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Ministry of </a:t>
            </a:r>
            <a:r>
              <a:rPr lang="en-US" altLang="zh-CN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Commerce, China Customs and China FDA</a:t>
            </a:r>
          </a:p>
          <a:p>
            <a:pPr>
              <a:spcBef>
                <a:spcPts val="600"/>
              </a:spcBef>
            </a:pPr>
            <a:r>
              <a:rPr lang="zh-CN" alt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中国商务部</a:t>
            </a:r>
            <a:r>
              <a:rPr lang="en-US" altLang="zh-CN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CN" alt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海关总署，国家药监局发布的</a:t>
            </a:r>
            <a:r>
              <a:rPr lang="en-US" altLang="zh-CN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zh-CN" alt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号公告对应的防疫物资</a:t>
            </a:r>
            <a:endParaRPr lang="en-US" altLang="zh-CN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Surgical/medical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face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mask / </a:t>
            </a: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Non Medical face mask 	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医用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非医用口罩</a:t>
            </a:r>
            <a:endParaRPr 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COVID-19 testing kit			</a:t>
            </a:r>
            <a:r>
              <a:rPr 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COVID19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检测试剂</a:t>
            </a:r>
            <a:endParaRPr 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Ventilator				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呼吸机</a:t>
            </a:r>
            <a:endParaRPr 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Infrared thermometer			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红外体温仪</a:t>
            </a:r>
            <a:endParaRPr 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Protective Clothes			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防护服</a:t>
            </a:r>
            <a:endParaRPr 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COVID-19 Relief </a:t>
            </a:r>
            <a:r>
              <a:rPr lang="en-US" altLang="zh-CN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Medical Goods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items Under Announcement No 53 by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China Customs</a:t>
            </a:r>
          </a:p>
          <a:p>
            <a:pPr>
              <a:spcBef>
                <a:spcPts val="600"/>
              </a:spcBef>
            </a:pPr>
            <a:r>
              <a:rPr lang="zh-CN" alt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海关总署发布</a:t>
            </a:r>
            <a:r>
              <a: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的</a:t>
            </a:r>
            <a:r>
              <a:rPr lang="en-US" altLang="zh-CN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zh-CN" alt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号</a:t>
            </a:r>
            <a:r>
              <a: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公告对应的防疫物资</a:t>
            </a:r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altLang="zh-CN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Surgical/Medical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 Cap		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医用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手术帽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Medical/Surgical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Goggles			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医用护目镜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Medical/Surgical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Gloves			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医用手套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Medical/Surgical Shoes Cover		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医用鞋套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Patient Monitoring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Devices			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病员监护仪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Disinfectant Towel/Disinfectant		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医用消毒巾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消毒剂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8000" y="467999"/>
            <a:ext cx="8208000" cy="517839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US" altLang="zh-CN" sz="1200" dirty="0" smtClean="0"/>
              <a:t>dhl China </a:t>
            </a:r>
            <a:r>
              <a:rPr lang="en-US" altLang="zh-CN" sz="1200" dirty="0"/>
              <a:t>Export </a:t>
            </a:r>
            <a:r>
              <a:rPr lang="en-US" altLang="zh-CN" sz="1200" dirty="0" smtClean="0"/>
              <a:t>Clearance </a:t>
            </a:r>
            <a:r>
              <a:rPr lang="en-US" altLang="zh-CN" sz="1200" dirty="0"/>
              <a:t>document </a:t>
            </a:r>
            <a:r>
              <a:rPr lang="en-US" altLang="zh-CN" sz="1200" dirty="0" smtClean="0"/>
              <a:t>pre-Check process on </a:t>
            </a:r>
            <a:r>
              <a:rPr lang="en-US" altLang="zh-CN" sz="1200" dirty="0"/>
              <a:t>COVID-19 Relief </a:t>
            </a:r>
            <a:r>
              <a:rPr lang="en-US" altLang="zh-CN" sz="1200" dirty="0" smtClean="0"/>
              <a:t>Goods</a:t>
            </a:r>
            <a:br>
              <a:rPr lang="en-US" altLang="zh-CN" sz="1200" dirty="0" smtClean="0"/>
            </a:b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DHL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防疫物资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出口清关单证预审流程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648000"/>
            <a:ext cx="8208000" cy="900000"/>
          </a:xfr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ts val="2000"/>
              </a:lnSpc>
            </a:pPr>
            <a:r>
              <a:rPr lang="en-US" sz="1200" dirty="0" smtClean="0"/>
              <a:t>Contents / </a:t>
            </a:r>
            <a:r>
              <a:rPr lang="zh-CN" altLang="en-US" sz="1200" dirty="0" smtClean="0"/>
              <a:t>目录</a:t>
            </a:r>
            <a:endParaRPr lang="en-US" sz="12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000" y="1305723"/>
            <a:ext cx="8519692" cy="45720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 Relief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Goods Scope</a:t>
            </a:r>
          </a:p>
          <a:p>
            <a:pPr marL="0" indent="265113"/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防疫物资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范围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COVID-19 </a:t>
            </a:r>
            <a:r>
              <a:rPr lang="en-US" altLang="zh-CN" sz="11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Relief Goods Export Requirement </a:t>
            </a:r>
            <a:r>
              <a:rPr lang="en-US" altLang="zh-CN" sz="1100" b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Checklist</a:t>
            </a:r>
          </a:p>
          <a:p>
            <a:pPr marL="0" indent="265113"/>
            <a:r>
              <a:rPr lang="zh-CN" altLang="en-US" sz="1100" b="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  <a:r>
              <a:rPr lang="zh-CN" altLang="en-US" sz="11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防疫物资清关要求检查</a:t>
            </a:r>
            <a:r>
              <a:rPr lang="zh-CN" altLang="en-US" sz="1100" b="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</a:t>
            </a:r>
            <a:endParaRPr lang="en-US" altLang="zh-CN" sz="1100" b="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COVID19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Relief Goods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Pre -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/ 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出口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报关单证预审资料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流程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As-Is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 Pre-Check Process by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Receiving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Documents by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</a:p>
          <a:p>
            <a:pPr marL="269875" lvl="4" indent="269875">
              <a:buNone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通过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电子邮件接收出口报关单证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预审流程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To- be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Pre-Check Process by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Upload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Documents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into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‘Export Documents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Pre-check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altLang="zh-CN" sz="11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www.5idhl.com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by Shipper</a:t>
            </a:r>
          </a:p>
          <a:p>
            <a:pPr marL="269875" lvl="4" indent="0" defTabSz="539750">
              <a:buNone/>
            </a:pP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发件人自行上传出口报关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单证至</a:t>
            </a:r>
            <a:r>
              <a:rPr lang="en-US" altLang="zh-CN" sz="11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www.5idhl.com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‘出口预审单’模块预审流程</a:t>
            </a:r>
            <a:endParaRPr lang="en-US" sz="11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750" lvl="3" indent="-285750">
              <a:buFont typeface="Wingdings" panose="05000000000000000000" pitchFamily="2" charset="2"/>
              <a:buChar char="Ø"/>
            </a:pP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To- be</a:t>
            </a: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Pre-Check Process on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‘Export Documents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re-check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Module Implementation Schedule  </a:t>
            </a:r>
          </a:p>
          <a:p>
            <a:pPr marL="358775" lvl="3" indent="-93663">
              <a:buNone/>
            </a:pPr>
            <a:r>
              <a:rPr lang="zh-CN" altLang="en-US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出口</a:t>
            </a: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预审单模</a:t>
            </a:r>
            <a:r>
              <a:rPr lang="zh-CN" altLang="en-US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块预审流程实施计划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/>
            <a:endParaRPr lang="en-US" altLang="zh-CN" sz="11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71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8000" y="467999"/>
            <a:ext cx="8208000" cy="517839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US" altLang="zh-CN" sz="1200" dirty="0" smtClean="0"/>
              <a:t>dhl China </a:t>
            </a:r>
            <a:r>
              <a:rPr lang="en-US" altLang="zh-CN" sz="1200" dirty="0"/>
              <a:t>Export </a:t>
            </a:r>
            <a:r>
              <a:rPr lang="en-US" altLang="zh-CN" sz="1200" dirty="0" smtClean="0"/>
              <a:t>Clearance </a:t>
            </a:r>
            <a:r>
              <a:rPr lang="en-US" altLang="zh-CN" sz="1200" dirty="0"/>
              <a:t>document </a:t>
            </a:r>
            <a:r>
              <a:rPr lang="en-US" altLang="zh-CN" sz="1200" dirty="0" smtClean="0"/>
              <a:t>pre-Check process on </a:t>
            </a:r>
            <a:r>
              <a:rPr lang="en-US" altLang="zh-CN" sz="1200" dirty="0"/>
              <a:t>COVID-19 Relief </a:t>
            </a:r>
            <a:r>
              <a:rPr lang="en-US" altLang="zh-CN" sz="1200" dirty="0" smtClean="0"/>
              <a:t>Goods</a:t>
            </a:r>
            <a:br>
              <a:rPr lang="en-US" altLang="zh-CN" sz="1200" dirty="0" smtClean="0"/>
            </a:b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DHL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防疫物资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出口清关单证预审流程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60185" y="1051233"/>
            <a:ext cx="8152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1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COVID-19 Relief Goods Export Requirement Checklist (Chinese Version) </a:t>
            </a:r>
            <a:r>
              <a:rPr lang="zh-CN" altLang="en-US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中国防疫物资</a:t>
            </a:r>
            <a:r>
              <a:rPr lang="zh-CN" altLang="en-US" sz="11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清</a:t>
            </a:r>
            <a:r>
              <a:rPr lang="zh-CN" altLang="en-US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关要求检查单 </a:t>
            </a:r>
            <a:r>
              <a:rPr lang="en-US" altLang="zh-CN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zh-CN" altLang="en-US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中文版）</a:t>
            </a:r>
            <a:endParaRPr lang="en-US" altLang="zh-CN" sz="11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409111"/>
            <a:ext cx="8208000" cy="417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70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8000" y="467999"/>
            <a:ext cx="8208000" cy="517839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US" altLang="zh-CN" sz="1200" dirty="0" smtClean="0"/>
              <a:t>dhl China </a:t>
            </a:r>
            <a:r>
              <a:rPr lang="en-US" altLang="zh-CN" sz="1200" dirty="0"/>
              <a:t>Export </a:t>
            </a:r>
            <a:r>
              <a:rPr lang="en-US" altLang="zh-CN" sz="1200" dirty="0" smtClean="0"/>
              <a:t>Clearance </a:t>
            </a:r>
            <a:r>
              <a:rPr lang="en-US" altLang="zh-CN" sz="1200" dirty="0"/>
              <a:t>document </a:t>
            </a:r>
            <a:r>
              <a:rPr lang="en-US" altLang="zh-CN" sz="1200" dirty="0" smtClean="0"/>
              <a:t>pre-Check process on </a:t>
            </a:r>
            <a:r>
              <a:rPr lang="en-US" altLang="zh-CN" sz="1200" dirty="0"/>
              <a:t>COVID-19 Relief </a:t>
            </a:r>
            <a:r>
              <a:rPr lang="en-US" altLang="zh-CN" sz="1200" dirty="0" smtClean="0"/>
              <a:t>Goods</a:t>
            </a:r>
            <a:br>
              <a:rPr lang="en-US" altLang="zh-CN" sz="1200" dirty="0" smtClean="0"/>
            </a:b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DHL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防疫物资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出口清关单证预审流程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68000" y="1035600"/>
            <a:ext cx="8152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1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COVID-19 Relief Goods Export Requirement Checklist (English Version) </a:t>
            </a:r>
            <a:r>
              <a:rPr lang="zh-CN" altLang="en-US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中国防疫物资</a:t>
            </a:r>
            <a:r>
              <a:rPr lang="zh-CN" altLang="en-US" sz="11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清</a:t>
            </a:r>
            <a:r>
              <a:rPr lang="zh-CN" altLang="en-US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关要求检查单 </a:t>
            </a:r>
            <a:r>
              <a:rPr lang="en-US" altLang="zh-CN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zh-CN" altLang="en-US" sz="11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英文</a:t>
            </a:r>
            <a:r>
              <a:rPr lang="zh-CN" altLang="en-US" sz="11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版）</a:t>
            </a:r>
            <a:endParaRPr lang="en-US" altLang="zh-CN" sz="11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1408648"/>
            <a:ext cx="8208000" cy="445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1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648000"/>
            <a:ext cx="8208000" cy="900000"/>
          </a:xfr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ts val="2000"/>
              </a:lnSpc>
            </a:pPr>
            <a:r>
              <a:rPr lang="en-US" sz="1200" dirty="0" smtClean="0"/>
              <a:t>Contents / </a:t>
            </a:r>
            <a:r>
              <a:rPr lang="zh-CN" altLang="en-US" sz="1200" dirty="0" smtClean="0"/>
              <a:t>目录</a:t>
            </a:r>
            <a:endParaRPr lang="en-US" sz="12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000" y="1305723"/>
            <a:ext cx="8519692" cy="45720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 Relief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Goods Scope</a:t>
            </a:r>
          </a:p>
          <a:p>
            <a:pPr marL="0" indent="265113"/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防疫物资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范围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COVID-19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Relief Goods Export Requirement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Checklist</a:t>
            </a:r>
          </a:p>
          <a:p>
            <a:pPr marL="0" indent="265113"/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防疫物资清关要求检查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COVID19 </a:t>
            </a:r>
            <a:r>
              <a:rPr lang="en-US" altLang="zh-CN" sz="11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Relief Goods </a:t>
            </a:r>
            <a:r>
              <a:rPr lang="en-US" altLang="zh-CN" sz="1100" b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Pre - </a:t>
            </a:r>
            <a:r>
              <a:rPr lang="en-US" altLang="zh-CN" sz="11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altLang="zh-CN" sz="1100" b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/ </a:t>
            </a:r>
            <a:r>
              <a:rPr lang="zh-CN" altLang="en-US" sz="1100" b="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出口</a:t>
            </a:r>
            <a:r>
              <a:rPr lang="zh-CN" altLang="en-US" sz="1100" b="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报关单证预审资料</a:t>
            </a:r>
            <a:r>
              <a:rPr lang="zh-CN" altLang="en-US" sz="1100" b="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流程</a:t>
            </a:r>
            <a:endParaRPr lang="en-US" altLang="zh-CN" sz="1100" b="0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r>
              <a:rPr lang="zh-CN" alt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As-Is</a:t>
            </a:r>
            <a:r>
              <a:rPr lang="zh-CN" alt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Pre-Check Process by 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Receiving 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Documents by 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</a:p>
          <a:p>
            <a:pPr marL="269875" lvl="4" indent="269875">
              <a:buNone/>
            </a:pPr>
            <a:r>
              <a:rPr lang="zh-CN" altLang="en-US" sz="11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通过</a:t>
            </a:r>
            <a:r>
              <a:rPr lang="zh-CN" altLang="en-US" sz="11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电子邮件接收出口报关单证</a:t>
            </a:r>
            <a:r>
              <a:rPr lang="zh-CN" altLang="en-US" sz="11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预审流程</a:t>
            </a:r>
            <a:endParaRPr lang="en-US" altLang="zh-CN" sz="11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r>
              <a:rPr lang="zh-CN" altLang="en-US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To- be</a:t>
            </a:r>
            <a:r>
              <a:rPr lang="zh-CN" alt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Pre-Check Process by 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Upload 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Documents 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 </a:t>
            </a:r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‘Export Documents </a:t>
            </a:r>
            <a:r>
              <a:rPr lang="en-US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Pre-check</a:t>
            </a:r>
            <a:r>
              <a:rPr lang="zh-CN" alt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altLang="zh-CN" sz="11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www.5idhl.com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Shipper</a:t>
            </a:r>
          </a:p>
          <a:p>
            <a:pPr marL="269875" lvl="4" indent="0" defTabSz="539750">
              <a:buNone/>
            </a:pP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zh-CN" altLang="en-US" sz="11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发件人自行上传出口报关</a:t>
            </a:r>
            <a:r>
              <a:rPr lang="zh-CN" altLang="en-US" sz="11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单证至</a:t>
            </a:r>
            <a:r>
              <a:rPr lang="en-US" altLang="zh-CN" sz="1100" u="sng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www.5idhl.com</a:t>
            </a:r>
            <a:r>
              <a:rPr lang="en-US" altLang="zh-CN" sz="11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1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‘出口预审单’模块预审流程</a:t>
            </a:r>
            <a:endParaRPr lang="en-US" sz="11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750" lvl="3" indent="-285750">
              <a:buFont typeface="Wingdings" panose="05000000000000000000" pitchFamily="2" charset="2"/>
              <a:buChar char="Ø"/>
            </a:pP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To- be</a:t>
            </a: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Pre-Check Process on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‘Export Documents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re-check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Module Implementation Schedule  </a:t>
            </a:r>
          </a:p>
          <a:p>
            <a:pPr marL="358775" lvl="3" indent="-93663">
              <a:buNone/>
            </a:pPr>
            <a:r>
              <a:rPr lang="zh-CN" altLang="en-US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出口</a:t>
            </a:r>
            <a:r>
              <a:rPr lang="zh-CN" altLang="en-US" sz="1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预审单模</a:t>
            </a:r>
            <a:r>
              <a:rPr lang="zh-CN" altLang="en-US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块预审流程实施计划</a:t>
            </a:r>
            <a:endParaRPr lang="en-US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/>
            <a:endParaRPr lang="en-US" altLang="zh-CN" sz="11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1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254719" y="1490366"/>
            <a:ext cx="8461578" cy="4727996"/>
            <a:chOff x="254719" y="1390877"/>
            <a:chExt cx="8461578" cy="4727996"/>
          </a:xfrm>
        </p:grpSpPr>
        <p:sp>
          <p:nvSpPr>
            <p:cNvPr id="5" name="TextBox 4"/>
            <p:cNvSpPr txBox="1"/>
            <p:nvPr/>
          </p:nvSpPr>
          <p:spPr>
            <a:xfrm>
              <a:off x="474326" y="1394504"/>
              <a:ext cx="1297354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Prepare DHL HAWB by DHL </a:t>
              </a:r>
              <a:r>
                <a:rPr lang="en-US" altLang="zh-C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altLang="zh-CN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com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Tool</a:t>
              </a: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使用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en-US" altLang="zh-CN" sz="900" dirty="0" err="1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Ecom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制单系统制作快递运单</a:t>
              </a: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35034" y="1394504"/>
              <a:ext cx="1680307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9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Prepare </a:t>
              </a:r>
              <a:r>
                <a:rPr lang="en-US" altLang="zh-CN" dirty="0" smtClean="0"/>
                <a:t>China Customs required Formal Export Declaration </a:t>
              </a:r>
              <a:r>
                <a:rPr lang="en-US" altLang="zh-CN" dirty="0"/>
                <a:t>documents for COVID19 Relief </a:t>
              </a:r>
              <a:r>
                <a:rPr lang="en-US" altLang="zh-CN" dirty="0" smtClean="0"/>
                <a:t>Goods</a:t>
              </a:r>
              <a:endParaRPr lang="en-US" altLang="zh-CN" dirty="0"/>
            </a:p>
            <a:p>
              <a:endParaRPr lang="en-US" altLang="zh-CN" dirty="0" smtClean="0"/>
            </a:p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根据中国海关要求准备防疫物资出口报关单证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59241" y="1394504"/>
              <a:ext cx="2492536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Shipper to send email to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DHL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China related export gateway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clearance team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for pre-check by attaching all documents/image for China Formal Export Customs Declaration</a:t>
              </a:r>
            </a:p>
            <a:p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发件人通过电子邮件将防疫物资出口报关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单证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影像发至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中国出口口岸清关团队申请预审</a:t>
              </a:r>
              <a:endPara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62121" y="1390877"/>
              <a:ext cx="2039236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DHL CN Export Clearance team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 check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info and document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 received by email</a:t>
              </a:r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中国相应出口口岸清关团队预审防疫物资出口报关单证</a:t>
              </a:r>
              <a:endPara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54719" y="3935449"/>
              <a:ext cx="1047262" cy="869639"/>
              <a:chOff x="196354" y="3846962"/>
              <a:chExt cx="1047262" cy="869639"/>
            </a:xfrm>
          </p:grpSpPr>
          <p:sp>
            <p:nvSpPr>
              <p:cNvPr id="25" name="Diamond 24"/>
              <p:cNvSpPr/>
              <p:nvPr/>
            </p:nvSpPr>
            <p:spPr bwMode="auto">
              <a:xfrm>
                <a:off x="216043" y="3846962"/>
                <a:ext cx="1027573" cy="869639"/>
              </a:xfrm>
              <a:prstGeom prst="diamond">
                <a:avLst/>
              </a:prstGeom>
              <a:solidFill>
                <a:schemeClr val="bg1"/>
              </a:solidFill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144000" tIns="144000" rIns="144000" bIns="144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953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96354" y="4027867"/>
                <a:ext cx="1047262" cy="5078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Pass </a:t>
                </a:r>
              </a:p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pre-</a:t>
                </a:r>
                <a:r>
                  <a:rPr lang="en-US" altLang="zh-CN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check</a:t>
                </a:r>
                <a:endParaRPr lang="en-US" sz="9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zh-CN" altLang="en-US" sz="9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通过预审</a:t>
                </a:r>
                <a:endPara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589930" y="4500976"/>
              <a:ext cx="2670784" cy="161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DHL China export gateway Clearance Liaison Agent reply by email to shipper to notice:</a:t>
              </a:r>
            </a:p>
            <a:p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中国出口口岸清关联络员通过电子邮件告知发件人：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China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Formal Export Customs Declaration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documents passed pre-check</a:t>
              </a:r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Call 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DHL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China 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service hotline 95380 or use DHL </a:t>
              </a:r>
              <a:r>
                <a:rPr lang="en-U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com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tool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 arrange 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pickup</a:t>
              </a:r>
            </a:p>
            <a:p>
              <a:pPr marL="171450" indent="-171450">
                <a:buFontTx/>
                <a:buChar char="-"/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出口报关单证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通过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预审</a:t>
              </a:r>
              <a:endPara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拨打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中国客服热线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95380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或使用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en-US" altLang="zh-CN" sz="900" dirty="0" err="1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Ecom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工具安排预约取件</a:t>
              </a:r>
              <a:endPara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04632" y="4503046"/>
              <a:ext cx="2431188" cy="161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Shipper/Custome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booking with DHL for pickup by</a:t>
              </a:r>
            </a:p>
            <a:p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发件人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客户使用如下方式安排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取件预约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Call 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DHL CN service hotline 95380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  <a:p>
              <a:pPr marL="171450" indent="-171450">
                <a:buFontTx/>
                <a:buChar char="-"/>
              </a:pP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ia </a:t>
              </a:r>
              <a:r>
                <a:rPr lang="en-US" altLang="zh-C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com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tool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for pickup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booking</a:t>
              </a:r>
            </a:p>
            <a:p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拨打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CN 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服务热线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95380, 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或</a:t>
              </a:r>
              <a:endParaRPr 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使用</a:t>
              </a:r>
              <a:r>
                <a:rPr lang="en-US" altLang="zh-CN" sz="900" dirty="0" err="1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Ecom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工具安排预约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49009" y="4503046"/>
              <a:ext cx="1552348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DHL Courier to check the physical shipment </a:t>
              </a:r>
              <a:r>
                <a:rPr lang="en-US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v.s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the documents reviewed.</a:t>
              </a: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派送员检查实际货物和所提交的审核通过的单证是否相符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49014" y="5749541"/>
              <a:ext cx="155234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DHL Pickup Shipment </a:t>
              </a:r>
            </a:p>
            <a:p>
              <a:r>
                <a:rPr 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派送员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完成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取件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89930" y="3186119"/>
              <a:ext cx="2670784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DHL China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export gateway Clearance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Liaison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Agent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reply by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email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to shipper to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notice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中国出口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口岸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清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关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联络员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通过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电子邮件告知发件人：</a:t>
              </a:r>
              <a:endPara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Point out problem of the documents for correction and advise to resubmit pre-check</a:t>
              </a:r>
            </a:p>
            <a:p>
              <a:pPr marL="171450" indent="-171450">
                <a:buFontTx/>
                <a:buChar char="-"/>
              </a:pP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指出单证问题并告知修改完成后重新发送预审</a:t>
              </a:r>
              <a:endPara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04997" y="3183761"/>
              <a:ext cx="2430823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Shipper to revise info/documents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for China Formal Export Customs Declaration and resubmit pre-check request by Email</a:t>
              </a: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发件人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完成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修改出口报关单证后，再次通过电子邮件提交预审申请</a:t>
              </a:r>
              <a:endPara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44764" y="2470092"/>
              <a:ext cx="1680307" cy="461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Refer ‘COVID19 Relief Goods Export Clearance Checklist’</a:t>
              </a:r>
            </a:p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参考‘防疫物资申报核查清单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’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68969" y="2470092"/>
              <a:ext cx="2492536" cy="461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mail address to be provided by DHL courier or CS Service hotline based on origin location</a:t>
              </a:r>
            </a:p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派送员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或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客服根据发件地址提供预审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电子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邮箱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32" name="Straight Arrow Connector 31"/>
            <p:cNvCxnSpPr>
              <a:stCxn id="5" idx="3"/>
              <a:endCxn id="6" idx="1"/>
            </p:cNvCxnSpPr>
            <p:nvPr/>
          </p:nvCxnSpPr>
          <p:spPr bwMode="auto">
            <a:xfrm>
              <a:off x="1771680" y="1925419"/>
              <a:ext cx="263354" cy="0"/>
            </a:xfrm>
            <a:prstGeom prst="straightConnector1">
              <a:avLst/>
            </a:prstGeom>
            <a:solidFill>
              <a:schemeClr val="bg1"/>
            </a:solidFill>
            <a:ln w="158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/>
            <p:cNvCxnSpPr>
              <a:stCxn id="6" idx="3"/>
              <a:endCxn id="7" idx="1"/>
            </p:cNvCxnSpPr>
            <p:nvPr/>
          </p:nvCxnSpPr>
          <p:spPr bwMode="auto">
            <a:xfrm>
              <a:off x="3715341" y="1925419"/>
              <a:ext cx="243900" cy="0"/>
            </a:xfrm>
            <a:prstGeom prst="straightConnector1">
              <a:avLst/>
            </a:prstGeom>
            <a:solidFill>
              <a:schemeClr val="bg1"/>
            </a:solidFill>
            <a:ln w="158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/>
            <p:cNvCxnSpPr>
              <a:stCxn id="7" idx="3"/>
              <a:endCxn id="9" idx="1"/>
            </p:cNvCxnSpPr>
            <p:nvPr/>
          </p:nvCxnSpPr>
          <p:spPr bwMode="auto">
            <a:xfrm flipV="1">
              <a:off x="6451777" y="1921792"/>
              <a:ext cx="210344" cy="3627"/>
            </a:xfrm>
            <a:prstGeom prst="straightConnector1">
              <a:avLst/>
            </a:prstGeom>
            <a:solidFill>
              <a:schemeClr val="bg1"/>
            </a:solidFill>
            <a:ln w="158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Elbow Connector 39"/>
            <p:cNvCxnSpPr>
              <a:stCxn id="9" idx="2"/>
              <a:endCxn id="25" idx="0"/>
            </p:cNvCxnSpPr>
            <p:nvPr/>
          </p:nvCxnSpPr>
          <p:spPr bwMode="auto">
            <a:xfrm rot="5400000">
              <a:off x="3493596" y="-252695"/>
              <a:ext cx="1482743" cy="6893544"/>
            </a:xfrm>
            <a:prstGeom prst="bentConnector3">
              <a:avLst>
                <a:gd name="adj1" fmla="val 41048"/>
              </a:avLst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Elbow Connector 41"/>
            <p:cNvCxnSpPr>
              <a:stCxn id="25" idx="3"/>
              <a:endCxn id="20" idx="1"/>
            </p:cNvCxnSpPr>
            <p:nvPr/>
          </p:nvCxnSpPr>
          <p:spPr bwMode="auto">
            <a:xfrm flipV="1">
              <a:off x="1301981" y="3717034"/>
              <a:ext cx="287949" cy="653235"/>
            </a:xfrm>
            <a:prstGeom prst="bentConnector3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1040077" y="3986767"/>
              <a:ext cx="553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solidFill>
                    <a:srgbClr val="FF0000"/>
                  </a:solidFill>
                </a:rPr>
                <a:t>否</a:t>
              </a:r>
              <a:r>
                <a:rPr lang="en-US" altLang="zh-CN" sz="800" b="1" dirty="0" smtClean="0">
                  <a:solidFill>
                    <a:srgbClr val="FF0000"/>
                  </a:solidFill>
                </a:rPr>
                <a:t>/NO</a:t>
              </a:r>
              <a:endParaRPr 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71848" y="2460364"/>
              <a:ext cx="2044449" cy="47705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9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800" dirty="0" smtClean="0"/>
                <a:t>*</a:t>
              </a:r>
              <a:r>
                <a:rPr lang="en-US" altLang="zh-CN" sz="800" dirty="0" smtClean="0"/>
                <a:t>Finish pre-check in 3 working days</a:t>
              </a:r>
              <a:endParaRPr lang="en-US" sz="800" dirty="0"/>
            </a:p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工作日内完成预审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dirty="0"/>
            </a:p>
          </p:txBody>
        </p:sp>
        <p:cxnSp>
          <p:nvCxnSpPr>
            <p:cNvPr id="56" name="Straight Arrow Connector 55"/>
            <p:cNvCxnSpPr>
              <a:stCxn id="20" idx="3"/>
              <a:endCxn id="21" idx="1"/>
            </p:cNvCxnSpPr>
            <p:nvPr/>
          </p:nvCxnSpPr>
          <p:spPr bwMode="auto">
            <a:xfrm flipV="1">
              <a:off x="4260714" y="3714676"/>
              <a:ext cx="244283" cy="2358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0" name="Elbow Connector 89"/>
            <p:cNvCxnSpPr>
              <a:stCxn id="25" idx="2"/>
              <a:endCxn id="13" idx="1"/>
            </p:cNvCxnSpPr>
            <p:nvPr/>
          </p:nvCxnSpPr>
          <p:spPr bwMode="auto">
            <a:xfrm rot="16200000" flipH="1">
              <a:off x="937161" y="4656121"/>
              <a:ext cx="503802" cy="801735"/>
            </a:xfrm>
            <a:prstGeom prst="bentConnector2">
              <a:avLst/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1" name="TextBox 90"/>
            <p:cNvSpPr txBox="1"/>
            <p:nvPr/>
          </p:nvSpPr>
          <p:spPr>
            <a:xfrm>
              <a:off x="911319" y="5110946"/>
              <a:ext cx="6150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solidFill>
                    <a:srgbClr val="0000FF"/>
                  </a:solidFill>
                </a:rPr>
                <a:t>是</a:t>
              </a:r>
              <a:r>
                <a:rPr lang="en-US" altLang="zh-CN" sz="800" b="1" dirty="0" smtClean="0">
                  <a:solidFill>
                    <a:srgbClr val="0000FF"/>
                  </a:solidFill>
                </a:rPr>
                <a:t>/Yes</a:t>
              </a:r>
              <a:endParaRPr lang="en-US" sz="800" b="1" dirty="0">
                <a:solidFill>
                  <a:srgbClr val="0000FF"/>
                </a:solidFill>
              </a:endParaRPr>
            </a:p>
          </p:txBody>
        </p:sp>
        <p:cxnSp>
          <p:nvCxnSpPr>
            <p:cNvPr id="93" name="Straight Arrow Connector 92"/>
            <p:cNvCxnSpPr>
              <a:stCxn id="13" idx="3"/>
              <a:endCxn id="14" idx="1"/>
            </p:cNvCxnSpPr>
            <p:nvPr/>
          </p:nvCxnSpPr>
          <p:spPr bwMode="auto">
            <a:xfrm>
              <a:off x="4260714" y="5308890"/>
              <a:ext cx="243918" cy="2070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5" name="Elbow Connector 94"/>
            <p:cNvCxnSpPr>
              <a:stCxn id="14" idx="3"/>
              <a:endCxn id="16" idx="1"/>
            </p:cNvCxnSpPr>
            <p:nvPr/>
          </p:nvCxnSpPr>
          <p:spPr bwMode="auto">
            <a:xfrm flipV="1">
              <a:off x="6935820" y="5033961"/>
              <a:ext cx="213189" cy="276999"/>
            </a:xfrm>
            <a:prstGeom prst="bentConnector3">
              <a:avLst/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7" name="Straight Arrow Connector 96"/>
            <p:cNvCxnSpPr>
              <a:stCxn id="16" idx="2"/>
              <a:endCxn id="17" idx="0"/>
            </p:cNvCxnSpPr>
            <p:nvPr/>
          </p:nvCxnSpPr>
          <p:spPr bwMode="auto">
            <a:xfrm>
              <a:off x="7925183" y="5564875"/>
              <a:ext cx="3" cy="184666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16" name="Group 115"/>
            <p:cNvGrpSpPr/>
            <p:nvPr/>
          </p:nvGrpSpPr>
          <p:grpSpPr>
            <a:xfrm>
              <a:off x="6372321" y="2456333"/>
              <a:ext cx="563499" cy="1258343"/>
              <a:chOff x="6372321" y="2257235"/>
              <a:chExt cx="563499" cy="1258343"/>
            </a:xfrm>
          </p:grpSpPr>
          <p:cxnSp>
            <p:nvCxnSpPr>
              <p:cNvPr id="102" name="Elbow Connector 101"/>
              <p:cNvCxnSpPr>
                <a:stCxn id="21" idx="3"/>
              </p:cNvCxnSpPr>
              <p:nvPr/>
            </p:nvCxnSpPr>
            <p:spPr bwMode="auto">
              <a:xfrm flipH="1" flipV="1">
                <a:off x="6372322" y="2629678"/>
                <a:ext cx="563498" cy="885900"/>
              </a:xfrm>
              <a:prstGeom prst="bentConnector4">
                <a:avLst>
                  <a:gd name="adj1" fmla="val -40568"/>
                  <a:gd name="adj2" fmla="val 79965"/>
                </a:avLst>
              </a:prstGeom>
              <a:solidFill>
                <a:schemeClr val="bg1"/>
              </a:solidFill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Arrow Connector 103"/>
              <p:cNvCxnSpPr/>
              <p:nvPr/>
            </p:nvCxnSpPr>
            <p:spPr bwMode="auto">
              <a:xfrm flipV="1">
                <a:off x="6372321" y="2257235"/>
                <a:ext cx="1" cy="374109"/>
              </a:xfrm>
              <a:prstGeom prst="straightConnector1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39" name="TextBox 38"/>
            <p:cNvSpPr txBox="1"/>
            <p:nvPr/>
          </p:nvSpPr>
          <p:spPr>
            <a:xfrm>
              <a:off x="7925183" y="5541792"/>
              <a:ext cx="61413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solidFill>
                    <a:srgbClr val="0000FF"/>
                  </a:solidFill>
                </a:rPr>
                <a:t>是</a:t>
              </a:r>
              <a:r>
                <a:rPr lang="en-US" altLang="zh-CN" sz="800" b="1" dirty="0" smtClean="0">
                  <a:solidFill>
                    <a:srgbClr val="0000FF"/>
                  </a:solidFill>
                </a:rPr>
                <a:t>/Yes</a:t>
              </a:r>
              <a:endParaRPr lang="en-US" sz="800" b="1" dirty="0">
                <a:solidFill>
                  <a:srgbClr val="0000FF"/>
                </a:solidFill>
              </a:endParaRPr>
            </a:p>
          </p:txBody>
        </p:sp>
        <p:cxnSp>
          <p:nvCxnSpPr>
            <p:cNvPr id="18" name="Elbow Connector 17"/>
            <p:cNvCxnSpPr>
              <a:stCxn id="16" idx="0"/>
              <a:endCxn id="21" idx="2"/>
            </p:cNvCxnSpPr>
            <p:nvPr/>
          </p:nvCxnSpPr>
          <p:spPr bwMode="auto">
            <a:xfrm rot="16200000" flipV="1">
              <a:off x="6694068" y="3271931"/>
              <a:ext cx="257456" cy="2204774"/>
            </a:xfrm>
            <a:prstGeom prst="bentConnector3">
              <a:avLst>
                <a:gd name="adj1" fmla="val 55728"/>
              </a:avLst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1" name="TextBox 40"/>
            <p:cNvSpPr txBox="1"/>
            <p:nvPr/>
          </p:nvSpPr>
          <p:spPr>
            <a:xfrm>
              <a:off x="7868363" y="4318380"/>
              <a:ext cx="5657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solidFill>
                    <a:srgbClr val="FF0000"/>
                  </a:solidFill>
                </a:rPr>
                <a:t>否</a:t>
              </a:r>
              <a:r>
                <a:rPr lang="en-US" altLang="zh-CN" sz="800" b="1" dirty="0" smtClean="0">
                  <a:solidFill>
                    <a:srgbClr val="FF0000"/>
                  </a:solidFill>
                </a:rPr>
                <a:t>/NO</a:t>
              </a:r>
              <a:endParaRPr lang="en-US" sz="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474326" y="1037900"/>
            <a:ext cx="5987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 smtClean="0">
                <a:solidFill>
                  <a:srgbClr val="0000FF"/>
                </a:solidFill>
              </a:rPr>
              <a:t>‘</a:t>
            </a:r>
            <a:r>
              <a:rPr lang="en-US" altLang="zh-CN" sz="1000" b="1" dirty="0" smtClean="0">
                <a:solidFill>
                  <a:srgbClr val="0000FF"/>
                </a:solidFill>
              </a:rPr>
              <a:t>As-Is</a:t>
            </a:r>
            <a:r>
              <a:rPr lang="zh-CN" altLang="en-US" sz="1000" b="1" dirty="0" smtClean="0">
                <a:solidFill>
                  <a:srgbClr val="0000FF"/>
                </a:solidFill>
              </a:rPr>
              <a:t>’</a:t>
            </a:r>
            <a:r>
              <a:rPr lang="en-US" altLang="zh-CN" sz="1000" b="1" dirty="0" smtClean="0">
                <a:solidFill>
                  <a:srgbClr val="0000FF"/>
                </a:solidFill>
              </a:rPr>
              <a:t> </a:t>
            </a:r>
            <a:r>
              <a:rPr lang="en-US" altLang="zh-CN" sz="1000" b="1" dirty="0">
                <a:solidFill>
                  <a:srgbClr val="0000FF"/>
                </a:solidFill>
              </a:rPr>
              <a:t>Pre-Check Process by receiving Documents by </a:t>
            </a:r>
            <a:r>
              <a:rPr lang="en-US" altLang="zh-CN" sz="1000" b="1" dirty="0" smtClean="0">
                <a:solidFill>
                  <a:srgbClr val="0000FF"/>
                </a:solidFill>
              </a:rPr>
              <a:t>email</a:t>
            </a:r>
          </a:p>
          <a:p>
            <a:r>
              <a:rPr lang="zh-CN" altLang="en-US" sz="1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现有通过电子邮件接收出口报关单证预审资料流程</a:t>
            </a:r>
            <a:endParaRPr lang="en-US" sz="1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itel 1"/>
          <p:cNvSpPr>
            <a:spLocks noGrp="1"/>
          </p:cNvSpPr>
          <p:nvPr>
            <p:ph type="title"/>
          </p:nvPr>
        </p:nvSpPr>
        <p:spPr>
          <a:xfrm>
            <a:off x="468000" y="467999"/>
            <a:ext cx="8208000" cy="517839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US" altLang="zh-CN" sz="1200" dirty="0" smtClean="0"/>
              <a:t>dhl China </a:t>
            </a:r>
            <a:r>
              <a:rPr lang="en-US" altLang="zh-CN" sz="1200" dirty="0"/>
              <a:t>Export </a:t>
            </a:r>
            <a:r>
              <a:rPr lang="en-US" altLang="zh-CN" sz="1200" dirty="0" smtClean="0"/>
              <a:t>Clearance </a:t>
            </a:r>
            <a:r>
              <a:rPr lang="en-US" altLang="zh-CN" sz="1200" dirty="0"/>
              <a:t>document </a:t>
            </a:r>
            <a:r>
              <a:rPr lang="en-US" altLang="zh-CN" sz="1200" dirty="0" smtClean="0"/>
              <a:t>pre-Check process on </a:t>
            </a:r>
            <a:r>
              <a:rPr lang="en-US" altLang="zh-CN" sz="1200" dirty="0"/>
              <a:t>COVID-19 Relief </a:t>
            </a:r>
            <a:r>
              <a:rPr lang="en-US" altLang="zh-CN" sz="1200" dirty="0" smtClean="0"/>
              <a:t>Goods</a:t>
            </a:r>
            <a:br>
              <a:rPr lang="en-US" altLang="zh-CN" sz="1200" dirty="0" smtClean="0"/>
            </a:b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DHL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防疫物资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出口清关单证预审流程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401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el 1"/>
          <p:cNvSpPr>
            <a:spLocks noGrp="1"/>
          </p:cNvSpPr>
          <p:nvPr>
            <p:ph type="title"/>
          </p:nvPr>
        </p:nvSpPr>
        <p:spPr>
          <a:xfrm>
            <a:off x="468000" y="467999"/>
            <a:ext cx="8208000" cy="517839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US" altLang="zh-CN" sz="1200" dirty="0" smtClean="0"/>
              <a:t>dhl China </a:t>
            </a:r>
            <a:r>
              <a:rPr lang="en-US" altLang="zh-CN" sz="1200" dirty="0"/>
              <a:t>Export </a:t>
            </a:r>
            <a:r>
              <a:rPr lang="en-US" altLang="zh-CN" sz="1200" dirty="0" smtClean="0"/>
              <a:t>Clearance </a:t>
            </a:r>
            <a:r>
              <a:rPr lang="en-US" altLang="zh-CN" sz="1200" dirty="0"/>
              <a:t>document </a:t>
            </a:r>
            <a:r>
              <a:rPr lang="en-US" altLang="zh-CN" sz="1200" dirty="0" smtClean="0"/>
              <a:t>pre-Check process on </a:t>
            </a:r>
            <a:r>
              <a:rPr lang="en-US" altLang="zh-CN" sz="1200" dirty="0"/>
              <a:t>COVID-19 Relief </a:t>
            </a:r>
            <a:r>
              <a:rPr lang="en-US" altLang="zh-CN" sz="1200" dirty="0" smtClean="0"/>
              <a:t>Goods</a:t>
            </a:r>
            <a:br>
              <a:rPr lang="en-US" altLang="zh-CN" sz="1200" dirty="0" smtClean="0"/>
            </a:b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DHL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防疫物资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出口清关单证预审流程</a:t>
            </a:r>
            <a:r>
              <a:rPr lang="en-US" altLang="zh-CN" sz="1200" dirty="0" smtClean="0"/>
              <a:t/>
            </a:r>
            <a:br>
              <a:rPr lang="en-US" altLang="zh-CN" sz="1200" dirty="0" smtClean="0"/>
            </a:br>
            <a:endParaRPr lang="en-US" sz="1200" dirty="0"/>
          </a:p>
        </p:txBody>
      </p:sp>
      <p:grpSp>
        <p:nvGrpSpPr>
          <p:cNvPr id="160" name="Group 159"/>
          <p:cNvGrpSpPr/>
          <p:nvPr/>
        </p:nvGrpSpPr>
        <p:grpSpPr>
          <a:xfrm>
            <a:off x="254719" y="1575230"/>
            <a:ext cx="8461578" cy="4646874"/>
            <a:chOff x="254719" y="1272896"/>
            <a:chExt cx="8461578" cy="4646874"/>
          </a:xfrm>
        </p:grpSpPr>
        <p:sp>
          <p:nvSpPr>
            <p:cNvPr id="5" name="TextBox 4"/>
            <p:cNvSpPr txBox="1"/>
            <p:nvPr/>
          </p:nvSpPr>
          <p:spPr>
            <a:xfrm>
              <a:off x="474326" y="1276523"/>
              <a:ext cx="1297354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Prepare DHL HAWB by DHL </a:t>
              </a:r>
              <a:r>
                <a:rPr lang="en-US" altLang="zh-C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Ecom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 Tool</a:t>
              </a:r>
            </a:p>
            <a:p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使用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en-US" altLang="zh-CN" sz="9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Ecom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制单系统制作快递运单</a:t>
              </a: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35034" y="1276523"/>
              <a:ext cx="1680307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9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Prepare China Customs required Formal Export Declaration documents for COVID19 Relief Goods</a:t>
              </a:r>
            </a:p>
            <a:p>
              <a:endParaRPr lang="en-US" altLang="zh-CN" dirty="0"/>
            </a:p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根据中国海关要求准备防疫物资出口报关单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证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59241" y="1276523"/>
              <a:ext cx="2492536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Shipper to provide shipment info and upload all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documents/image for China Formal Export Customs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Declaration 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into ‘Export Documents pre-check</a:t>
              </a:r>
              <a:r>
                <a:rPr lang="zh-CN" alt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’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module under </a:t>
              </a:r>
              <a:r>
                <a:rPr lang="en-US" altLang="zh-CN" sz="900" u="sng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www.5idhl.com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登录</a:t>
              </a:r>
              <a:r>
                <a:rPr lang="en-US" altLang="zh-CN" sz="900" u="sng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www.5idhl.com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‘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出口预审单</a:t>
              </a:r>
              <a:r>
                <a:rPr lang="en-US" altLang="zh-CN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’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模块填写货物信息并上传防疫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物资出口报关单证影像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62121" y="1272896"/>
              <a:ext cx="2039236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DHL CN Export Clearance team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 check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info and document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 uploaded</a:t>
              </a:r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中国相应出口口岸清关团队预审防疫物资出口报关单证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endParaRPr lang="en-U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54719" y="3736349"/>
              <a:ext cx="1047262" cy="869639"/>
              <a:chOff x="196354" y="3846962"/>
              <a:chExt cx="1047262" cy="869639"/>
            </a:xfrm>
          </p:grpSpPr>
          <p:sp>
            <p:nvSpPr>
              <p:cNvPr id="25" name="Diamond 24"/>
              <p:cNvSpPr/>
              <p:nvPr/>
            </p:nvSpPr>
            <p:spPr bwMode="auto">
              <a:xfrm>
                <a:off x="216043" y="3846962"/>
                <a:ext cx="1027573" cy="869639"/>
              </a:xfrm>
              <a:prstGeom prst="diamond">
                <a:avLst/>
              </a:prstGeom>
              <a:solidFill>
                <a:schemeClr val="bg1"/>
              </a:solidFill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144000" tIns="144000" rIns="144000" bIns="144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953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96354" y="4027867"/>
                <a:ext cx="1047262" cy="5078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Pass </a:t>
                </a:r>
              </a:p>
              <a:p>
                <a:pPr algn="ctr"/>
                <a:r>
                  <a:rPr lang="en-US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pre-</a:t>
                </a:r>
                <a:r>
                  <a:rPr lang="en-US" altLang="zh-CN" sz="9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check</a:t>
                </a:r>
                <a:endParaRPr lang="en-US" sz="9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zh-CN" altLang="en-US" sz="9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</a:rPr>
                  <a:t>通过预审</a:t>
                </a:r>
                <a:endPara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553059" y="4301873"/>
              <a:ext cx="2799829" cy="161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DHL China export gateway Clearance Liaison Agent reply by email &amp;message to shipper to notice:</a:t>
              </a:r>
            </a:p>
            <a:p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中国出口口岸清关联络员通过电子邮件和短信告知发件人：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China Formal Export Customs Declaration documents passed pre-check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Call 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DHL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China 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service hotline 95380 or use DHL </a:t>
              </a:r>
              <a:r>
                <a:rPr lang="en-U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Ecom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tool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to arrange 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pickup</a:t>
              </a:r>
            </a:p>
            <a:p>
              <a:pPr marL="171450" indent="-171450">
                <a:buFontTx/>
                <a:buChar char="-"/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出口报关单证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通过预审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拨打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中国客服热线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95380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或使用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en-US" altLang="zh-CN" sz="9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Ecom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工具安排预约取件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22650" y="4301872"/>
              <a:ext cx="2431188" cy="161582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Shipper/Custome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booking with DHL for pickup by</a:t>
              </a:r>
            </a:p>
            <a:p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发件人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/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客户使用如下方式安排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取件预约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Call 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DHL CN service hotline 95380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or</a:t>
              </a:r>
            </a:p>
            <a:p>
              <a:pPr marL="171450" indent="-171450">
                <a:buFontTx/>
                <a:buChar char="-"/>
              </a:pP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ia </a:t>
              </a:r>
              <a:r>
                <a:rPr lang="en-US" altLang="zh-CN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com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tool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for pickup booking</a:t>
              </a:r>
            </a:p>
            <a:p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拨打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CN 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服务热线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95380, 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或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使用</a:t>
              </a:r>
              <a:r>
                <a:rPr lang="en-US" altLang="zh-CN" sz="9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Ecom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工具安排预约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49009" y="4303943"/>
              <a:ext cx="1552348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DHL Courier to check the physical shipment </a:t>
              </a:r>
              <a:r>
                <a:rPr lang="en-U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v.s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 the documents reviewed.</a:t>
              </a:r>
            </a:p>
            <a:p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派送员检查实际货物和所提交的审核通过的单证是否相符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49014" y="5550438"/>
              <a:ext cx="155234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DHL Pickup Shipment </a:t>
              </a:r>
            </a:p>
            <a:p>
              <a:r>
                <a:rPr 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 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派送员完成取件</a:t>
              </a: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53060" y="2987021"/>
              <a:ext cx="2799828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DHL China export gateway Clearance Liaison Agent reply by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email &amp;message to shipper to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notice:</a:t>
              </a:r>
            </a:p>
            <a:p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DHL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中国出口口岸清关联络员通过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电子邮件和短信告知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发件人：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log on 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‘Export Documents pre-check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’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module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 update/revise info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or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documents</a:t>
              </a:r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Tx/>
                <a:buChar char="-"/>
              </a:pP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登录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‘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出口预审单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’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模块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修改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相关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信息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或文件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52784" y="2984439"/>
              <a:ext cx="2430823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Shipper to revise info or documents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 </a:t>
              </a:r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‘Export Documents pre-check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’ </a:t>
              </a:r>
              <a:r>
                <a:rPr lang="en-US" altLang="zh-CN" sz="900" dirty="0">
                  <a:latin typeface="Arial" panose="020B0604020202020204" pitchFamily="34" charset="0"/>
                  <a:cs typeface="Arial" panose="020B0604020202020204" pitchFamily="34" charset="0"/>
                </a:rPr>
                <a:t>module </a:t>
              </a:r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 resubmit </a:t>
              </a:r>
              <a:r>
                <a:rPr lang="en-US" altLang="zh-CN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for checking</a:t>
              </a:r>
            </a:p>
            <a:p>
              <a:endParaRPr lang="en-US" altLang="zh-CN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发件人登陆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‘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出口预审单</a:t>
              </a:r>
              <a:r>
                <a:rPr lang="en-US" altLang="zh-CN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’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模块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修改信息或更新出口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报关单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证后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，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再次提交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预审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申请</a:t>
              </a:r>
              <a:endPara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endParaRPr lang="en-US" altLang="zh-CN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68969" y="2352111"/>
              <a:ext cx="2492536" cy="461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Refer user Manuel of </a:t>
              </a:r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‘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Export Documents </a:t>
              </a:r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pre-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Check</a:t>
              </a:r>
              <a:r>
                <a:rPr lang="zh-CN" alt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’ </a:t>
              </a:r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module</a:t>
              </a:r>
            </a:p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参见出口预审单使用手册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32" name="Straight Arrow Connector 31"/>
            <p:cNvCxnSpPr>
              <a:stCxn id="5" idx="3"/>
              <a:endCxn id="6" idx="1"/>
            </p:cNvCxnSpPr>
            <p:nvPr/>
          </p:nvCxnSpPr>
          <p:spPr bwMode="auto">
            <a:xfrm>
              <a:off x="1771680" y="1807438"/>
              <a:ext cx="263354" cy="0"/>
            </a:xfrm>
            <a:prstGeom prst="straightConnector1">
              <a:avLst/>
            </a:prstGeom>
            <a:solidFill>
              <a:schemeClr val="bg1"/>
            </a:solidFill>
            <a:ln w="158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/>
            <p:cNvCxnSpPr>
              <a:stCxn id="6" idx="3"/>
              <a:endCxn id="7" idx="1"/>
            </p:cNvCxnSpPr>
            <p:nvPr/>
          </p:nvCxnSpPr>
          <p:spPr bwMode="auto">
            <a:xfrm>
              <a:off x="3715341" y="1807438"/>
              <a:ext cx="243900" cy="0"/>
            </a:xfrm>
            <a:prstGeom prst="straightConnector1">
              <a:avLst/>
            </a:prstGeom>
            <a:solidFill>
              <a:schemeClr val="bg1"/>
            </a:solidFill>
            <a:ln w="158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/>
            <p:cNvCxnSpPr>
              <a:stCxn id="7" idx="3"/>
              <a:endCxn id="9" idx="1"/>
            </p:cNvCxnSpPr>
            <p:nvPr/>
          </p:nvCxnSpPr>
          <p:spPr bwMode="auto">
            <a:xfrm flipV="1">
              <a:off x="6451777" y="1803811"/>
              <a:ext cx="210344" cy="3627"/>
            </a:xfrm>
            <a:prstGeom prst="straightConnector1">
              <a:avLst/>
            </a:prstGeom>
            <a:solidFill>
              <a:schemeClr val="bg1"/>
            </a:solidFill>
            <a:ln w="158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Elbow Connector 39"/>
            <p:cNvCxnSpPr>
              <a:stCxn id="9" idx="2"/>
              <a:endCxn id="25" idx="0"/>
            </p:cNvCxnSpPr>
            <p:nvPr/>
          </p:nvCxnSpPr>
          <p:spPr bwMode="auto">
            <a:xfrm rot="5400000">
              <a:off x="3534155" y="-411235"/>
              <a:ext cx="1401624" cy="6893544"/>
            </a:xfrm>
            <a:prstGeom prst="bentConnector3">
              <a:avLst>
                <a:gd name="adj1" fmla="val 40004"/>
              </a:avLst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Elbow Connector 41"/>
            <p:cNvCxnSpPr>
              <a:stCxn id="25" idx="3"/>
              <a:endCxn id="20" idx="1"/>
            </p:cNvCxnSpPr>
            <p:nvPr/>
          </p:nvCxnSpPr>
          <p:spPr bwMode="auto">
            <a:xfrm flipV="1">
              <a:off x="1301981" y="3517936"/>
              <a:ext cx="251079" cy="653233"/>
            </a:xfrm>
            <a:prstGeom prst="bentConnector3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/>
            <p:cNvCxnSpPr>
              <a:stCxn id="20" idx="3"/>
              <a:endCxn id="21" idx="1"/>
            </p:cNvCxnSpPr>
            <p:nvPr/>
          </p:nvCxnSpPr>
          <p:spPr bwMode="auto">
            <a:xfrm flipV="1">
              <a:off x="4352888" y="3515354"/>
              <a:ext cx="199896" cy="2582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3" name="Straight Arrow Connector 92"/>
            <p:cNvCxnSpPr>
              <a:stCxn id="13" idx="3"/>
              <a:endCxn id="14" idx="1"/>
            </p:cNvCxnSpPr>
            <p:nvPr/>
          </p:nvCxnSpPr>
          <p:spPr bwMode="auto">
            <a:xfrm flipV="1">
              <a:off x="4352888" y="5109786"/>
              <a:ext cx="169762" cy="1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5" name="Elbow Connector 94"/>
            <p:cNvCxnSpPr>
              <a:stCxn id="14" idx="3"/>
              <a:endCxn id="16" idx="1"/>
            </p:cNvCxnSpPr>
            <p:nvPr/>
          </p:nvCxnSpPr>
          <p:spPr bwMode="auto">
            <a:xfrm flipV="1">
              <a:off x="6953838" y="4834858"/>
              <a:ext cx="195171" cy="274928"/>
            </a:xfrm>
            <a:prstGeom prst="bentConnector3">
              <a:avLst/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7" name="Straight Arrow Connector 96"/>
            <p:cNvCxnSpPr>
              <a:stCxn id="16" idx="2"/>
              <a:endCxn id="17" idx="0"/>
            </p:cNvCxnSpPr>
            <p:nvPr/>
          </p:nvCxnSpPr>
          <p:spPr bwMode="auto">
            <a:xfrm>
              <a:off x="7925183" y="5365772"/>
              <a:ext cx="3" cy="184666"/>
            </a:xfrm>
            <a:prstGeom prst="straightConnector1">
              <a:avLst/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7" name="TextBox 116"/>
            <p:cNvSpPr txBox="1"/>
            <p:nvPr/>
          </p:nvSpPr>
          <p:spPr>
            <a:xfrm>
              <a:off x="6671848" y="2342383"/>
              <a:ext cx="2044449" cy="477054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9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800" dirty="0" smtClean="0"/>
                <a:t>*</a:t>
              </a:r>
              <a:r>
                <a:rPr lang="en-US" altLang="zh-CN" sz="800" dirty="0" smtClean="0"/>
                <a:t>Finish pre-check in 3 working days</a:t>
              </a:r>
              <a:endParaRPr lang="en-US" sz="800" dirty="0"/>
            </a:p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工作日内完成预审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sz="800" dirty="0"/>
            </a:p>
          </p:txBody>
        </p:sp>
        <p:cxnSp>
          <p:nvCxnSpPr>
            <p:cNvPr id="123" name="Elbow Connector 122"/>
            <p:cNvCxnSpPr>
              <a:stCxn id="16" idx="0"/>
              <a:endCxn id="21" idx="2"/>
            </p:cNvCxnSpPr>
            <p:nvPr/>
          </p:nvCxnSpPr>
          <p:spPr bwMode="auto">
            <a:xfrm rot="16200000" flipV="1">
              <a:off x="6717853" y="3096612"/>
              <a:ext cx="257675" cy="2156987"/>
            </a:xfrm>
            <a:prstGeom prst="bentConnector3">
              <a:avLst/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24" name="Rectangle 123"/>
            <p:cNvSpPr/>
            <p:nvPr/>
          </p:nvSpPr>
          <p:spPr>
            <a:xfrm>
              <a:off x="2044764" y="2352111"/>
              <a:ext cx="1680307" cy="461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Refer </a:t>
              </a:r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‘</a:t>
              </a:r>
              <a:r>
                <a:rPr lang="en-US" altLang="zh-CN" sz="800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COVID19 Relief Goods Export Clearance Checklist</a:t>
              </a:r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’</a:t>
              </a:r>
            </a:p>
            <a:p>
              <a:r>
                <a:rPr lang="zh-CN" alt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参考</a:t>
              </a:r>
              <a:r>
                <a:rPr lang="zh-CN" altLang="en-US" sz="800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‘防疫物资申报核查清单‘ </a:t>
              </a:r>
              <a:endParaRPr lang="en-US" altLang="zh-CN" sz="800" u="sng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2044764" y="2352111"/>
              <a:ext cx="1680307" cy="461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r>
                <a:rPr lang="en-US" altLang="zh-CN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Refer ‘COVID19 Relief Goods Export Clearance Checklist’</a:t>
              </a:r>
            </a:p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参考‘防疫物资申报核查清单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’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1025206" y="3835723"/>
              <a:ext cx="553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solidFill>
                    <a:srgbClr val="FF0000"/>
                  </a:solidFill>
                </a:rPr>
                <a:t>否</a:t>
              </a:r>
              <a:r>
                <a:rPr lang="en-US" altLang="zh-CN" sz="800" b="1" dirty="0" smtClean="0">
                  <a:solidFill>
                    <a:srgbClr val="FF0000"/>
                  </a:solidFill>
                </a:rPr>
                <a:t>/NO</a:t>
              </a:r>
              <a:endParaRPr 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878973" y="4905182"/>
              <a:ext cx="6150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solidFill>
                    <a:srgbClr val="0000FF"/>
                  </a:solidFill>
                </a:rPr>
                <a:t>是</a:t>
              </a:r>
              <a:r>
                <a:rPr lang="en-US" altLang="zh-CN" sz="800" b="1" dirty="0" smtClean="0">
                  <a:solidFill>
                    <a:srgbClr val="0000FF"/>
                  </a:solidFill>
                </a:rPr>
                <a:t>/Yes</a:t>
              </a:r>
              <a:endParaRPr lang="en-US" sz="800" b="1" dirty="0">
                <a:solidFill>
                  <a:srgbClr val="0000FF"/>
                </a:solidFill>
              </a:endParaRPr>
            </a:p>
          </p:txBody>
        </p:sp>
        <p:cxnSp>
          <p:nvCxnSpPr>
            <p:cNvPr id="154" name="Elbow Connector 153"/>
            <p:cNvCxnSpPr>
              <a:stCxn id="21" idx="3"/>
            </p:cNvCxnSpPr>
            <p:nvPr/>
          </p:nvCxnSpPr>
          <p:spPr bwMode="auto">
            <a:xfrm flipH="1" flipV="1">
              <a:off x="6363929" y="2352111"/>
              <a:ext cx="619678" cy="1163243"/>
            </a:xfrm>
            <a:prstGeom prst="bentConnector4">
              <a:avLst>
                <a:gd name="adj1" fmla="val -36890"/>
                <a:gd name="adj2" fmla="val 72820"/>
              </a:avLst>
            </a:prstGeom>
            <a:solidFill>
              <a:schemeClr val="bg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5" name="TextBox 154"/>
            <p:cNvSpPr txBox="1"/>
            <p:nvPr/>
          </p:nvSpPr>
          <p:spPr>
            <a:xfrm>
              <a:off x="7900166" y="4119277"/>
              <a:ext cx="5535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solidFill>
                    <a:srgbClr val="FF0000"/>
                  </a:solidFill>
                </a:rPr>
                <a:t>否</a:t>
              </a:r>
              <a:r>
                <a:rPr lang="en-US" altLang="zh-CN" sz="800" b="1" dirty="0" smtClean="0">
                  <a:solidFill>
                    <a:srgbClr val="FF0000"/>
                  </a:solidFill>
                </a:rPr>
                <a:t>/NO</a:t>
              </a:r>
              <a:endParaRPr 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7900166" y="5350383"/>
              <a:ext cx="6150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b="1" dirty="0" smtClean="0">
                  <a:solidFill>
                    <a:srgbClr val="0000FF"/>
                  </a:solidFill>
                </a:rPr>
                <a:t>是</a:t>
              </a:r>
              <a:r>
                <a:rPr lang="en-US" altLang="zh-CN" sz="800" b="1" dirty="0" smtClean="0">
                  <a:solidFill>
                    <a:srgbClr val="0000FF"/>
                  </a:solidFill>
                </a:rPr>
                <a:t>/Yes</a:t>
              </a:r>
              <a:endParaRPr lang="en-US" sz="800" b="1" dirty="0">
                <a:solidFill>
                  <a:srgbClr val="0000FF"/>
                </a:solidFill>
              </a:endParaRPr>
            </a:p>
          </p:txBody>
        </p:sp>
        <p:cxnSp>
          <p:nvCxnSpPr>
            <p:cNvPr id="158" name="Elbow Connector 157"/>
            <p:cNvCxnSpPr>
              <a:stCxn id="25" idx="2"/>
              <a:endCxn id="13" idx="1"/>
            </p:cNvCxnSpPr>
            <p:nvPr/>
          </p:nvCxnSpPr>
          <p:spPr bwMode="auto">
            <a:xfrm rot="16200000" flipH="1">
              <a:off x="918728" y="4475455"/>
              <a:ext cx="503799" cy="764864"/>
            </a:xfrm>
            <a:prstGeom prst="bentConnector2">
              <a:avLst/>
            </a:prstGeom>
            <a:solidFill>
              <a:schemeClr val="bg1"/>
            </a:solidFill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61" name="TextBox 160"/>
          <p:cNvSpPr txBox="1"/>
          <p:nvPr/>
        </p:nvSpPr>
        <p:spPr>
          <a:xfrm>
            <a:off x="474326" y="1037900"/>
            <a:ext cx="7843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050" b="1">
                <a:solidFill>
                  <a:srgbClr val="0000FF"/>
                </a:solidFill>
              </a:defRPr>
            </a:lvl1pPr>
          </a:lstStyle>
          <a:p>
            <a:r>
              <a:rPr lang="zh-CN" altLang="en-US" sz="1000" dirty="0" smtClean="0"/>
              <a:t>‘</a:t>
            </a:r>
            <a:r>
              <a:rPr lang="en-US" altLang="zh-CN" sz="1000" dirty="0" smtClean="0"/>
              <a:t>To- be</a:t>
            </a:r>
            <a:r>
              <a:rPr lang="zh-CN" altLang="en-US" sz="1000" dirty="0" smtClean="0"/>
              <a:t>’ </a:t>
            </a:r>
            <a:r>
              <a:rPr lang="en-US" altLang="zh-CN" sz="1000" dirty="0" smtClean="0"/>
              <a:t>Pre-Check </a:t>
            </a:r>
            <a:r>
              <a:rPr lang="en-US" altLang="zh-CN" sz="1000" dirty="0"/>
              <a:t>Process by uploading Documents in </a:t>
            </a:r>
            <a:r>
              <a:rPr lang="en-US" sz="1000" dirty="0"/>
              <a:t>‘Export Documents pre-check</a:t>
            </a:r>
            <a:r>
              <a:rPr lang="zh-CN" altLang="en-US" sz="1000" dirty="0"/>
              <a:t>’ </a:t>
            </a:r>
            <a:r>
              <a:rPr lang="en-US" altLang="zh-CN" sz="1000" dirty="0"/>
              <a:t>module on www.5idhl.com </a:t>
            </a:r>
          </a:p>
          <a:p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更新的发件人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上传出口报关单证至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www.5idhl.com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出口预审单模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块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预审资料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826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648000"/>
            <a:ext cx="8208000" cy="900000"/>
          </a:xfrm>
        </p:spPr>
        <p:txBody>
          <a:bodyPr vert="horz" lIns="0" tIns="0" rIns="0" bIns="0" rtlCol="0" anchor="t" anchorCtr="0">
            <a:noAutofit/>
          </a:bodyPr>
          <a:lstStyle/>
          <a:p>
            <a:pPr>
              <a:lnSpc>
                <a:spcPts val="2000"/>
              </a:lnSpc>
            </a:pPr>
            <a:r>
              <a:rPr lang="en-US" sz="1200" dirty="0" smtClean="0"/>
              <a:t>Contents / </a:t>
            </a:r>
            <a:r>
              <a:rPr lang="zh-CN" altLang="en-US" sz="1200" dirty="0" smtClean="0"/>
              <a:t>目录</a:t>
            </a:r>
            <a:endParaRPr lang="en-US" sz="120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000" y="1305723"/>
            <a:ext cx="8519692" cy="45720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 Relief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Goods Scope</a:t>
            </a:r>
          </a:p>
          <a:p>
            <a:pPr marL="0" indent="265113"/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防疫物资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范围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COVID-19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Relief Goods Export Requirement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Checklist</a:t>
            </a:r>
          </a:p>
          <a:p>
            <a:pPr marL="0" indent="265113"/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中国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防疫物资清关要求检查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 COVID19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Relief Goods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Pre - </a:t>
            </a:r>
            <a:r>
              <a:rPr lang="en-US" altLang="zh-CN" sz="11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altLang="zh-CN" sz="11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/ 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出口</a:t>
            </a:r>
            <a:r>
              <a:rPr lang="zh-CN" altLang="en-US" sz="11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报关单证预审资料</a:t>
            </a:r>
            <a:r>
              <a:rPr lang="zh-CN" altLang="en-US" sz="1100" b="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流程</a:t>
            </a:r>
            <a:endParaRPr lang="en-US" altLang="zh-CN" sz="1100" b="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As-Is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 Pre-Check Process by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Receiving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Documents by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</a:p>
          <a:p>
            <a:pPr marL="269875" lvl="4" indent="269875">
              <a:buNone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通过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电子邮件接收出口报关单证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预审流程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r>
              <a:rPr lang="zh-CN" alt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To- be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Pre-Check Process by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Upload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Documents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into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‘Export Documents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Pre-check</a:t>
            </a:r>
            <a:r>
              <a:rPr lang="zh-CN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Module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altLang="zh-CN" sz="1100" u="sng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www.5idhl.com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by Shipper</a:t>
            </a:r>
          </a:p>
          <a:p>
            <a:pPr marL="269875" lvl="4" indent="0" defTabSz="539750">
              <a:buNone/>
            </a:pP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发件人自行上传出口报关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单证至</a:t>
            </a:r>
            <a:r>
              <a:rPr lang="en-US" altLang="zh-CN" sz="1100" u="sng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www.5idhl.com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‘出口预审单’模块预审流程</a:t>
            </a:r>
            <a:endParaRPr lang="en-US" sz="11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555750" lvl="4" indent="-285750">
              <a:buFont typeface="Wingdings" panose="05000000000000000000" pitchFamily="2" charset="2"/>
              <a:buChar char="ü"/>
            </a:pPr>
            <a:endParaRPr lang="en-US" altLang="zh-CN" sz="11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750" lvl="3" indent="-285750">
              <a:buFont typeface="Wingdings" panose="05000000000000000000" pitchFamily="2" charset="2"/>
              <a:buChar char="Ø"/>
            </a:pPr>
            <a:r>
              <a:rPr lang="zh-CN" altLang="en-US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To- be</a:t>
            </a:r>
            <a:r>
              <a:rPr lang="zh-CN" altLang="en-US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Pre-Check Process on </a:t>
            </a:r>
            <a:r>
              <a:rPr 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‘Export Documents 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re-check</a:t>
            </a:r>
            <a:r>
              <a:rPr lang="zh-CN" altLang="en-US" sz="11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US" altLang="zh-CN" sz="11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Implementation Schedule  </a:t>
            </a:r>
          </a:p>
          <a:p>
            <a:pPr marL="358775" lvl="3" indent="-93663">
              <a:buNone/>
            </a:pPr>
            <a:r>
              <a:rPr lang="zh-CN" altLang="en-US" sz="11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出口</a:t>
            </a:r>
            <a:r>
              <a:rPr lang="zh-CN" altLang="en-US" sz="11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预审单模</a:t>
            </a:r>
            <a:r>
              <a:rPr lang="zh-CN" altLang="en-US" sz="1100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块预审流程实施计划</a:t>
            </a:r>
            <a:endParaRPr lang="en-US" sz="11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/>
            <a:endParaRPr lang="en-US" altLang="zh-CN" sz="11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7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el 1"/>
          <p:cNvSpPr>
            <a:spLocks noGrp="1"/>
          </p:cNvSpPr>
          <p:nvPr>
            <p:ph type="title"/>
          </p:nvPr>
        </p:nvSpPr>
        <p:spPr>
          <a:xfrm>
            <a:off x="468000" y="467999"/>
            <a:ext cx="8208000" cy="517839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US" altLang="zh-CN" sz="1200" dirty="0" smtClean="0"/>
              <a:t>dhl China </a:t>
            </a:r>
            <a:r>
              <a:rPr lang="en-US" altLang="zh-CN" sz="1200" dirty="0"/>
              <a:t>Export </a:t>
            </a:r>
            <a:r>
              <a:rPr lang="en-US" altLang="zh-CN" sz="1200" dirty="0" smtClean="0"/>
              <a:t>Clearance </a:t>
            </a:r>
            <a:r>
              <a:rPr lang="en-US" altLang="zh-CN" sz="1200" dirty="0"/>
              <a:t>document </a:t>
            </a:r>
            <a:r>
              <a:rPr lang="en-US" altLang="zh-CN" sz="1200" dirty="0" smtClean="0"/>
              <a:t>pre-Check process on </a:t>
            </a:r>
            <a:r>
              <a:rPr lang="en-US" altLang="zh-CN" sz="1200" dirty="0"/>
              <a:t>COVID-19 Relief </a:t>
            </a:r>
            <a:r>
              <a:rPr lang="en-US" altLang="zh-CN" sz="1200" dirty="0" smtClean="0"/>
              <a:t>Goods</a:t>
            </a:r>
            <a:br>
              <a:rPr lang="en-US" altLang="zh-CN" sz="1200" dirty="0" smtClean="0"/>
            </a:b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DHL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防疫物资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出口清关单证预审流程</a:t>
            </a:r>
            <a:r>
              <a:rPr lang="en-US" altLang="zh-CN" sz="1200" dirty="0" smtClean="0"/>
              <a:t/>
            </a:r>
            <a:br>
              <a:rPr lang="en-US" altLang="zh-CN" sz="1200" dirty="0" smtClean="0"/>
            </a:br>
            <a:endParaRPr lang="en-US" sz="1200" dirty="0"/>
          </a:p>
        </p:txBody>
      </p:sp>
      <p:sp>
        <p:nvSpPr>
          <p:cNvPr id="161" name="TextBox 160"/>
          <p:cNvSpPr txBox="1"/>
          <p:nvPr/>
        </p:nvSpPr>
        <p:spPr>
          <a:xfrm>
            <a:off x="474326" y="1037900"/>
            <a:ext cx="7843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050" b="1">
                <a:solidFill>
                  <a:srgbClr val="0000FF"/>
                </a:solidFill>
              </a:defRPr>
            </a:lvl1pPr>
          </a:lstStyle>
          <a:p>
            <a:r>
              <a:rPr lang="en-US" altLang="zh-CN" sz="1000" dirty="0" smtClean="0"/>
              <a:t>To- be Pre-Check Process on </a:t>
            </a:r>
            <a:r>
              <a:rPr lang="en-US" sz="1000" dirty="0" smtClean="0"/>
              <a:t>‘Export </a:t>
            </a:r>
            <a:r>
              <a:rPr lang="en-US" sz="1000" dirty="0"/>
              <a:t>Documents pre-check</a:t>
            </a:r>
            <a:r>
              <a:rPr lang="zh-CN" altLang="en-US" sz="1000" dirty="0"/>
              <a:t>’ </a:t>
            </a:r>
            <a:r>
              <a:rPr lang="en-US" altLang="zh-CN" sz="1000" dirty="0"/>
              <a:t>module on </a:t>
            </a:r>
            <a:r>
              <a:rPr lang="en-US" altLang="zh-CN" sz="1000" dirty="0" smtClean="0"/>
              <a:t>www.5idhl.com implementation schedule </a:t>
            </a:r>
            <a:endParaRPr lang="en-US" altLang="zh-CN" sz="1000" dirty="0"/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www.5idhl.com 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出口预审单模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块实施计划</a:t>
            </a:r>
            <a:endParaRPr 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94" y="1490072"/>
            <a:ext cx="6994213" cy="463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1400" dirty="0" smtClean="0"/>
              <a:t>Thank you for supporting</a:t>
            </a:r>
            <a:endParaRPr lang="de-DE" sz="1400" dirty="0">
              <a:solidFill>
                <a:srgbClr val="D405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8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H7mnEzVN0i5uwEmadSa0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PDHL_O07_Master">
  <a:themeElements>
    <a:clrScheme name="DPDHL_colour_scheme">
      <a:dk1>
        <a:srgbClr val="000000"/>
      </a:dk1>
      <a:lt1>
        <a:srgbClr val="FFFFFF"/>
      </a:lt1>
      <a:dk2>
        <a:srgbClr val="B2B2B2"/>
      </a:dk2>
      <a:lt2>
        <a:srgbClr val="DADADA"/>
      </a:lt2>
      <a:accent1>
        <a:srgbClr val="969696"/>
      </a:accent1>
      <a:accent2>
        <a:srgbClr val="696969"/>
      </a:accent2>
      <a:accent3>
        <a:srgbClr val="FFCC00"/>
      </a:accent3>
      <a:accent4>
        <a:srgbClr val="D40511"/>
      </a:accent4>
      <a:accent5>
        <a:srgbClr val="EAEAEA"/>
      </a:accent5>
      <a:accent6>
        <a:srgbClr val="F8F8F8"/>
      </a:accent6>
      <a:hlink>
        <a:srgbClr val="FFCC00"/>
      </a:hlink>
      <a:folHlink>
        <a:srgbClr val="D40511"/>
      </a:folHlink>
    </a:clrScheme>
    <a:fontScheme name="dreck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 Klassisch 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44000" tIns="144000" rIns="144000" bIns="144000" numCol="1" anchor="ctr" anchorCtr="0" compatLnSpc="1">
        <a:prstTxWarp prst="textNoShape">
          <a:avLst/>
        </a:prstTxWarp>
      </a:bodyPr>
      <a:lstStyle>
        <a:defPPr marL="0" marR="0" indent="0" algn="l" defTabSz="9953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144000" tIns="144000" rIns="144000" bIns="144000" numCol="1" anchor="ctr" anchorCtr="0" compatLnSpc="1">
        <a:prstTxWarp prst="textNoShape">
          <a:avLst/>
        </a:prstTxWarp>
      </a:bodyPr>
      <a:lstStyle>
        <a:defPPr marL="0" marR="0" indent="0" algn="l" defTabSz="9953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PDHL_colour_scheme">
        <a:dk1>
          <a:srgbClr val="000000"/>
        </a:dk1>
        <a:lt1>
          <a:srgbClr val="FFFFFF"/>
        </a:lt1>
        <a:dk2>
          <a:srgbClr val="B2B2B2"/>
        </a:dk2>
        <a:lt2>
          <a:srgbClr val="DADADA"/>
        </a:lt2>
        <a:accent1>
          <a:srgbClr val="969696"/>
        </a:accent1>
        <a:accent2>
          <a:srgbClr val="696969"/>
        </a:accent2>
        <a:accent3>
          <a:srgbClr val="FFCC00"/>
        </a:accent3>
        <a:accent4>
          <a:srgbClr val="D40511"/>
        </a:accent4>
        <a:accent5>
          <a:srgbClr val="EAEAEA"/>
        </a:accent5>
        <a:accent6>
          <a:srgbClr val="F8F8F8"/>
        </a:accent6>
        <a:hlink>
          <a:srgbClr val="FFCC00"/>
        </a:hlink>
        <a:folHlink>
          <a:srgbClr val="D4051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Postyellow 100%">
      <a:srgbClr val="FFCC00"/>
    </a:custClr>
    <a:custClr name="70% Postyellow">
      <a:srgbClr val="FFDB4C"/>
    </a:custClr>
    <a:custClr name="45% Postyellow">
      <a:srgbClr val="FFE88C"/>
    </a:custClr>
    <a:custClr name="20% Postyellow">
      <a:srgbClr val="FFF5CC"/>
    </a:custClr>
    <a:custClr name="Chart grey yellow 1">
      <a:srgbClr val="5C5D59"/>
    </a:custClr>
    <a:custClr name="Chart grey yellow 2">
      <a:srgbClr val="7F7F7B"/>
    </a:custClr>
    <a:custClr name="Chart grey yellow 3">
      <a:srgbClr val="9B9C96"/>
    </a:custClr>
    <a:custClr name="Chart grey yellow 4">
      <a:srgbClr val="BBBBB3"/>
    </a:custClr>
    <a:custClr name="Chart grey yellow 5">
      <a:srgbClr val="DDDDD7"/>
    </a:custClr>
    <a:custClr name="Chart grey yellow 6">
      <a:srgbClr val="EDEDE7"/>
    </a:custClr>
    <a:custClr name="DHL Red">
      <a:srgbClr val="D40511"/>
    </a:custClr>
    <a:custClr name="None">
      <a:srgbClr val="FFFFFF"/>
    </a:custClr>
    <a:custClr name="None">
      <a:srgbClr val="FFFFFF"/>
    </a:custClr>
    <a:custClr name="None">
      <a:srgbClr val="FFFFFF"/>
    </a:custClr>
    <a:custClr name="Grey tone red 1">
      <a:srgbClr val="666362"/>
    </a:custClr>
    <a:custClr name="Grey tone red 2">
      <a:srgbClr val="827C7A"/>
    </a:custClr>
    <a:custClr name="Grey tone red 3">
      <a:srgbClr val="9F9997"/>
    </a:custClr>
    <a:custClr name="Grey tone red 4">
      <a:srgbClr val="BAB2B0"/>
    </a:custClr>
    <a:custClr name="Grey tone red 5">
      <a:srgbClr val="D6D0CE"/>
    </a:custClr>
    <a:custClr name="Grey tone red 6">
      <a:srgbClr val="EBE4E1"/>
    </a:custClr>
    <a:custClr name="Black">
      <a:srgbClr val="000000"/>
    </a:custClr>
    <a:custClr name="60% Black">
      <a:srgbClr val="666666"/>
    </a:custClr>
    <a:custClr name="40% Black">
      <a:srgbClr val="999999"/>
    </a:custClr>
    <a:custClr name="25% Black">
      <a:srgbClr val="BFBFBF"/>
    </a:custClr>
    <a:custClr name="8% Black">
      <a:srgbClr val="E4E4E4"/>
    </a:custClr>
    <a:custClr name="None">
      <a:srgbClr val="FFFFFF"/>
    </a:custClr>
    <a:custClr name="None">
      <a:srgbClr val="FFFFFF"/>
    </a:custClr>
    <a:custClr name="None">
      <a:srgbClr val="FFFFFF"/>
    </a:custClr>
    <a:custClr name="None">
      <a:srgbClr val="FFFFFF"/>
    </a:custClr>
    <a:custClr name="None">
      <a:srgbClr val="FFFFFF"/>
    </a:custClr>
    <a:custClr name="None">
      <a:srgbClr val="FFFFFF"/>
    </a:custClr>
    <a:custClr name="None">
      <a:srgbClr val="FFFFFF"/>
    </a:custClr>
    <a:custClr name="None">
      <a:srgbClr val="FFFFFF"/>
    </a:custClr>
    <a:custClr name="None">
      <a:srgbClr val="FFFFFF"/>
    </a:custClr>
    <a:custClr name="Grey tone cyan 1">
      <a:srgbClr val="545D62"/>
    </a:custClr>
    <a:custClr name="Grey tone cyan 2">
      <a:srgbClr val="747F86"/>
    </a:custClr>
    <a:custClr name="Grey tone cyan 3">
      <a:srgbClr val="97A1A7"/>
    </a:custClr>
    <a:custClr name="Grey tone cyan 4">
      <a:srgbClr val="A6B0B6"/>
    </a:custClr>
    <a:custClr name="Grey tone cyan 5">
      <a:srgbClr val="B5BFC5"/>
    </a:custClr>
    <a:custClr name="Grey tone cyan 6">
      <a:srgbClr val="C8CED2"/>
    </a:custClr>
  </a:custClr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CN PPE Declaration document prescren process</Template>
  <TotalTime>677</TotalTime>
  <Words>1454</Words>
  <Application>Microsoft Office PowerPoint</Application>
  <PresentationFormat>On-screen Show (4:3)</PresentationFormat>
  <Paragraphs>201</Paragraphs>
  <Slides>12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微软雅黑</vt:lpstr>
      <vt:lpstr>Arial</vt:lpstr>
      <vt:lpstr>Calibri</vt:lpstr>
      <vt:lpstr>Calibri Light</vt:lpstr>
      <vt:lpstr>Symbol</vt:lpstr>
      <vt:lpstr>Wingdings</vt:lpstr>
      <vt:lpstr>DPDHL_O07_Master</vt:lpstr>
      <vt:lpstr>Custom Design</vt:lpstr>
      <vt:lpstr>think-cell Folie</vt:lpstr>
      <vt:lpstr>COVID 19 Relief Goods dhl China Export Clearance document pre-Check process DHL中国防疫物资出口清关单证要求及预审流程</vt:lpstr>
      <vt:lpstr>Contents / 目录</vt:lpstr>
      <vt:lpstr>dhl China Export Clearance document pre-Check process on COVID-19 Relief Goods DHL中国防疫物资出口清关单证预审流程</vt:lpstr>
      <vt:lpstr>Contents / 目录</vt:lpstr>
      <vt:lpstr>dhl China Export Clearance document pre-Check process on COVID-19 Relief Goods DHL中国防疫物资出口清关单证预审流程</vt:lpstr>
      <vt:lpstr>dhl China Export Clearance document pre-Check process on COVID-19 Relief Goods DHL中国防疫物资出口清关单证预审流程</vt:lpstr>
      <vt:lpstr>Contents / 目录</vt:lpstr>
      <vt:lpstr>dhl China Export Clearance document pre-Check process on COVID-19 Relief Goods DHL中国防疫物资出口清关单证预审流程</vt:lpstr>
      <vt:lpstr>dhl China Export Clearance document pre-Check process on COVID-19 Relief Goods DHL中国防疫物资出口清关单证预审流程 </vt:lpstr>
      <vt:lpstr>Contents / 目录</vt:lpstr>
      <vt:lpstr>dhl China Export Clearance document pre-Check process on COVID-19 Relief Goods DHL中国防疫物资出口清关单证预审流程 </vt:lpstr>
      <vt:lpstr>Thank you for supporting</vt:lpstr>
    </vt:vector>
  </TitlesOfParts>
  <Company>DHL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 ONE OR TWO LINES</dc:title>
  <dc:creator>Lucy Cheng (CHO OPS)(DHL CN)</dc:creator>
  <cp:keywords>4 to 9</cp:keywords>
  <cp:lastModifiedBy>Lucy Cheng (CHO OPS)(DHL CN)</cp:lastModifiedBy>
  <cp:revision>226</cp:revision>
  <cp:lastPrinted>2020-05-25T12:44:51Z</cp:lastPrinted>
  <dcterms:created xsi:type="dcterms:W3CDTF">2020-05-22T06:22:33Z</dcterms:created>
  <dcterms:modified xsi:type="dcterms:W3CDTF">2020-05-25T14:29:36Z</dcterms:modified>
  <cp:category>presentation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fzeichnungsdatum">
    <vt:lpwstr>June 2013</vt:lpwstr>
  </property>
  <property fmtid="{D5CDD505-2E9C-101B-9397-08002B2CF9AE}" pid="3" name="Dokumentnummer">
    <vt:lpwstr>1.0</vt:lpwstr>
  </property>
  <property fmtid="{D5CDD505-2E9C-101B-9397-08002B2CF9AE}" pid="4" name="Office">
    <vt:lpwstr>2007/2010</vt:lpwstr>
  </property>
</Properties>
</file>